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99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99323" y="2346960"/>
            <a:ext cx="4887754" cy="3535561"/>
          </a:xfrm>
          <a:prstGeom prst="rect">
            <a:avLst/>
          </a:prstGeom>
        </p:spPr>
      </p:pic>
      <p:sp>
        <p:nvSpPr>
          <p:cNvPr id="6" name="Text 2"/>
          <p:cNvSpPr/>
          <p:nvPr/>
        </p:nvSpPr>
        <p:spPr>
          <a:xfrm>
            <a:off x="6324124" y="1559362"/>
            <a:ext cx="7468553" cy="2914650"/>
          </a:xfrm>
          <a:prstGeom prst="rect">
            <a:avLst/>
          </a:prstGeom>
          <a:noFill/>
          <a:ln/>
        </p:spPr>
        <p:txBody>
          <a:bodyPr wrap="square" rtlCol="0" anchor="t"/>
          <a:lstStyle/>
          <a:p>
            <a:pPr marL="0" indent="0">
              <a:lnSpc>
                <a:spcPts val="7650"/>
              </a:lnSpc>
              <a:buNone/>
            </a:pPr>
            <a:r>
              <a:rPr lang="en-US" sz="6120" dirty="0">
                <a:solidFill>
                  <a:srgbClr val="F98AC7"/>
                </a:solidFill>
                <a:latin typeface="Lora" pitchFamily="34" charset="0"/>
                <a:ea typeface="Lora" pitchFamily="34" charset="-122"/>
                <a:cs typeface="Lora" pitchFamily="34" charset="-120"/>
              </a:rPr>
              <a:t>HR Management System on the Cloud</a:t>
            </a:r>
            <a:endParaRPr lang="en-US" sz="6120" dirty="0"/>
          </a:p>
        </p:txBody>
      </p:sp>
      <p:sp>
        <p:nvSpPr>
          <p:cNvPr id="7" name="Text 3"/>
          <p:cNvSpPr/>
          <p:nvPr/>
        </p:nvSpPr>
        <p:spPr>
          <a:xfrm>
            <a:off x="6324124" y="4832985"/>
            <a:ext cx="7468553" cy="1149072"/>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This project aims to develop a comprehensive HR management system on the cloud. The system will streamline various HR processes, improve efficiency, and enhance employee experience.</a:t>
            </a:r>
            <a:endParaRPr lang="en-US" sz="1885" dirty="0"/>
          </a:p>
        </p:txBody>
      </p:sp>
      <p:sp>
        <p:nvSpPr>
          <p:cNvPr id="10" name="Text 5"/>
          <p:cNvSpPr/>
          <p:nvPr/>
        </p:nvSpPr>
        <p:spPr>
          <a:xfrm>
            <a:off x="6324124" y="6246682"/>
            <a:ext cx="4714825" cy="1030488"/>
          </a:xfrm>
          <a:prstGeom prst="rect">
            <a:avLst/>
          </a:prstGeom>
          <a:noFill/>
          <a:ln/>
        </p:spPr>
        <p:txBody>
          <a:bodyPr wrap="none" rtlCol="0" anchor="t"/>
          <a:lstStyle/>
          <a:p>
            <a:pPr marL="0" indent="0" algn="l">
              <a:lnSpc>
                <a:spcPts val="3299"/>
              </a:lnSpc>
              <a:buNone/>
            </a:pPr>
            <a:r>
              <a:rPr lang="en-US" sz="2356" b="1" dirty="0">
                <a:solidFill>
                  <a:srgbClr val="D6E5EF"/>
                </a:solidFill>
                <a:latin typeface="Source Sans Pro" pitchFamily="34" charset="0"/>
                <a:ea typeface="Source Sans Pro" pitchFamily="34" charset="-122"/>
                <a:cs typeface="Source Sans Pro" pitchFamily="34" charset="-120"/>
              </a:rPr>
              <a:t>HARSHAVARDHANA JOSHI BVS</a:t>
            </a:r>
          </a:p>
          <a:p>
            <a:pPr marL="0" indent="0" algn="l">
              <a:lnSpc>
                <a:spcPts val="3299"/>
              </a:lnSpc>
              <a:buNone/>
            </a:pPr>
            <a:r>
              <a:rPr lang="en-US" sz="2356" b="1" dirty="0">
                <a:solidFill>
                  <a:srgbClr val="D6E5EF"/>
                </a:solidFill>
                <a:latin typeface="Source Sans Pro" pitchFamily="34" charset="0"/>
                <a:ea typeface="Source Sans Pro" pitchFamily="34" charset="-122"/>
              </a:rPr>
              <a:t>192210201</a:t>
            </a:r>
            <a:endParaRPr lang="en-US" sz="235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7724" y="3039785"/>
            <a:ext cx="7468553" cy="1408033"/>
          </a:xfrm>
          <a:prstGeom prst="rect">
            <a:avLst/>
          </a:prstGeom>
          <a:noFill/>
          <a:ln/>
        </p:spPr>
        <p:txBody>
          <a:bodyPr wrap="none" rtlCol="0" anchor="t"/>
          <a:lstStyle/>
          <a:p>
            <a:pPr marL="0" indent="0">
              <a:lnSpc>
                <a:spcPts val="11088"/>
              </a:lnSpc>
              <a:buNone/>
            </a:pPr>
            <a:r>
              <a:rPr lang="en-US" sz="8870" dirty="0">
                <a:solidFill>
                  <a:srgbClr val="F98AC7"/>
                </a:solidFill>
                <a:latin typeface="Lora" pitchFamily="34" charset="0"/>
                <a:ea typeface="Lora" pitchFamily="34" charset="-122"/>
                <a:cs typeface="Lora" pitchFamily="34" charset="-120"/>
              </a:rPr>
              <a:t>Thank You</a:t>
            </a:r>
            <a:endParaRPr lang="en-US" sz="8870" dirty="0"/>
          </a:p>
        </p:txBody>
      </p:sp>
      <p:sp>
        <p:nvSpPr>
          <p:cNvPr id="6" name="Text 3"/>
          <p:cNvSpPr/>
          <p:nvPr/>
        </p:nvSpPr>
        <p:spPr>
          <a:xfrm>
            <a:off x="837724" y="4806791"/>
            <a:ext cx="7468553" cy="383024"/>
          </a:xfrm>
          <a:prstGeom prst="rect">
            <a:avLst/>
          </a:prstGeom>
          <a:noFill/>
          <a:ln/>
        </p:spPr>
        <p:txBody>
          <a:bodyPr wrap="none" rtlCol="0" anchor="t"/>
          <a:lstStyle/>
          <a:p>
            <a:pPr marL="0" indent="0">
              <a:lnSpc>
                <a:spcPts val="3016"/>
              </a:lnSpc>
              <a:buNone/>
            </a:pPr>
            <a:endParaRPr lang="en-US" sz="188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5" name="Text 2"/>
          <p:cNvSpPr/>
          <p:nvPr/>
        </p:nvSpPr>
        <p:spPr>
          <a:xfrm>
            <a:off x="822127" y="3183017"/>
            <a:ext cx="6592253" cy="613767"/>
          </a:xfrm>
          <a:prstGeom prst="rect">
            <a:avLst/>
          </a:prstGeom>
          <a:noFill/>
          <a:ln/>
        </p:spPr>
        <p:txBody>
          <a:bodyPr wrap="none" rtlCol="0" anchor="t"/>
          <a:lstStyle/>
          <a:p>
            <a:pPr marL="0" indent="0">
              <a:lnSpc>
                <a:spcPts val="4832"/>
              </a:lnSpc>
              <a:buNone/>
            </a:pPr>
            <a:r>
              <a:rPr lang="en-US" sz="3866" dirty="0">
                <a:solidFill>
                  <a:srgbClr val="F98AC7"/>
                </a:solidFill>
                <a:latin typeface="Lora" pitchFamily="34" charset="0"/>
                <a:ea typeface="Lora" pitchFamily="34" charset="-122"/>
                <a:cs typeface="Lora" pitchFamily="34" charset="-120"/>
              </a:rPr>
              <a:t>Key HR Processes to Manage</a:t>
            </a:r>
            <a:endParaRPr lang="en-US" sz="3866" dirty="0"/>
          </a:p>
        </p:txBody>
      </p:sp>
      <p:sp>
        <p:nvSpPr>
          <p:cNvPr id="6" name="Shape 3"/>
          <p:cNvSpPr/>
          <p:nvPr/>
        </p:nvSpPr>
        <p:spPr>
          <a:xfrm>
            <a:off x="822127" y="4344353"/>
            <a:ext cx="469463" cy="469463"/>
          </a:xfrm>
          <a:prstGeom prst="roundRect">
            <a:avLst>
              <a:gd name="adj" fmla="val 8000"/>
            </a:avLst>
          </a:prstGeom>
          <a:solidFill>
            <a:srgbClr val="444752"/>
          </a:solidFill>
          <a:ln/>
        </p:spPr>
      </p:sp>
      <p:sp>
        <p:nvSpPr>
          <p:cNvPr id="7" name="Text 4"/>
          <p:cNvSpPr/>
          <p:nvPr/>
        </p:nvSpPr>
        <p:spPr>
          <a:xfrm>
            <a:off x="1003221" y="4431744"/>
            <a:ext cx="107275" cy="294561"/>
          </a:xfrm>
          <a:prstGeom prst="rect">
            <a:avLst/>
          </a:prstGeom>
          <a:noFill/>
          <a:ln/>
        </p:spPr>
        <p:txBody>
          <a:bodyPr wrap="none" rtlCol="0" anchor="t"/>
          <a:lstStyle/>
          <a:p>
            <a:pPr marL="0" indent="0" algn="ctr">
              <a:lnSpc>
                <a:spcPts val="2320"/>
              </a:lnSpc>
              <a:buNone/>
            </a:pPr>
            <a:r>
              <a:rPr lang="en-US" sz="2320" dirty="0">
                <a:solidFill>
                  <a:srgbClr val="D6E5EF"/>
                </a:solidFill>
                <a:latin typeface="Lora" pitchFamily="34" charset="0"/>
                <a:ea typeface="Lora" pitchFamily="34" charset="-122"/>
                <a:cs typeface="Lora" pitchFamily="34" charset="-120"/>
              </a:rPr>
              <a:t>1</a:t>
            </a:r>
            <a:endParaRPr lang="en-US" sz="2320" dirty="0"/>
          </a:p>
        </p:txBody>
      </p:sp>
      <p:sp>
        <p:nvSpPr>
          <p:cNvPr id="8" name="Text 5"/>
          <p:cNvSpPr/>
          <p:nvPr/>
        </p:nvSpPr>
        <p:spPr>
          <a:xfrm>
            <a:off x="1500188" y="4344353"/>
            <a:ext cx="2454831" cy="306824"/>
          </a:xfrm>
          <a:prstGeom prst="rect">
            <a:avLst/>
          </a:prstGeom>
          <a:noFill/>
          <a:ln/>
        </p:spPr>
        <p:txBody>
          <a:bodyPr wrap="none" rtlCol="0" anchor="t"/>
          <a:lstStyle/>
          <a:p>
            <a:pPr marL="0" indent="0">
              <a:lnSpc>
                <a:spcPts val="2416"/>
              </a:lnSpc>
              <a:buNone/>
            </a:pPr>
            <a:r>
              <a:rPr lang="en-US" sz="1933" dirty="0">
                <a:solidFill>
                  <a:srgbClr val="D6E5EF"/>
                </a:solidFill>
                <a:latin typeface="Lora" pitchFamily="34" charset="0"/>
                <a:ea typeface="Lora" pitchFamily="34" charset="-122"/>
                <a:cs typeface="Lora" pitchFamily="34" charset="-120"/>
              </a:rPr>
              <a:t>Recruitment</a:t>
            </a:r>
            <a:endParaRPr lang="en-US" sz="1933" dirty="0"/>
          </a:p>
        </p:txBody>
      </p:sp>
      <p:sp>
        <p:nvSpPr>
          <p:cNvPr id="9" name="Text 6"/>
          <p:cNvSpPr/>
          <p:nvPr/>
        </p:nvSpPr>
        <p:spPr>
          <a:xfrm>
            <a:off x="1500188" y="4776311"/>
            <a:ext cx="5710714" cy="1001554"/>
          </a:xfrm>
          <a:prstGeom prst="rect">
            <a:avLst/>
          </a:prstGeom>
          <a:noFill/>
          <a:ln/>
        </p:spPr>
        <p:txBody>
          <a:bodyPr wrap="square" rtlCol="0" anchor="t"/>
          <a:lstStyle/>
          <a:p>
            <a:pPr marL="0" indent="0">
              <a:lnSpc>
                <a:spcPts val="2629"/>
              </a:lnSpc>
              <a:buNone/>
            </a:pPr>
            <a:r>
              <a:rPr lang="en-US" sz="1643" dirty="0">
                <a:solidFill>
                  <a:srgbClr val="D6E5EF"/>
                </a:solidFill>
                <a:latin typeface="Source Sans Pro" pitchFamily="34" charset="0"/>
                <a:ea typeface="Source Sans Pro" pitchFamily="34" charset="-122"/>
                <a:cs typeface="Source Sans Pro" pitchFamily="34" charset="-120"/>
              </a:rPr>
              <a:t>Automating job postings, candidate screening, and interview scheduling, while improving communication and engagement with applicants.</a:t>
            </a:r>
            <a:endParaRPr lang="en-US" sz="1643" dirty="0"/>
          </a:p>
        </p:txBody>
      </p:sp>
      <p:sp>
        <p:nvSpPr>
          <p:cNvPr id="10" name="Shape 7"/>
          <p:cNvSpPr/>
          <p:nvPr/>
        </p:nvSpPr>
        <p:spPr>
          <a:xfrm>
            <a:off x="7419499" y="4344353"/>
            <a:ext cx="469463" cy="469463"/>
          </a:xfrm>
          <a:prstGeom prst="roundRect">
            <a:avLst>
              <a:gd name="adj" fmla="val 8000"/>
            </a:avLst>
          </a:prstGeom>
          <a:solidFill>
            <a:srgbClr val="444752"/>
          </a:solidFill>
          <a:ln/>
        </p:spPr>
      </p:sp>
      <p:sp>
        <p:nvSpPr>
          <p:cNvPr id="11" name="Text 8"/>
          <p:cNvSpPr/>
          <p:nvPr/>
        </p:nvSpPr>
        <p:spPr>
          <a:xfrm>
            <a:off x="7575113" y="4431744"/>
            <a:ext cx="158234" cy="294561"/>
          </a:xfrm>
          <a:prstGeom prst="rect">
            <a:avLst/>
          </a:prstGeom>
          <a:noFill/>
          <a:ln/>
        </p:spPr>
        <p:txBody>
          <a:bodyPr wrap="none" rtlCol="0" anchor="t"/>
          <a:lstStyle/>
          <a:p>
            <a:pPr marL="0" indent="0" algn="ctr">
              <a:lnSpc>
                <a:spcPts val="2320"/>
              </a:lnSpc>
              <a:buNone/>
            </a:pPr>
            <a:r>
              <a:rPr lang="en-US" sz="2320" dirty="0">
                <a:solidFill>
                  <a:srgbClr val="D6E5EF"/>
                </a:solidFill>
                <a:latin typeface="Lora" pitchFamily="34" charset="0"/>
                <a:ea typeface="Lora" pitchFamily="34" charset="-122"/>
                <a:cs typeface="Lora" pitchFamily="34" charset="-120"/>
              </a:rPr>
              <a:t>2</a:t>
            </a:r>
            <a:endParaRPr lang="en-US" sz="2320" dirty="0"/>
          </a:p>
        </p:txBody>
      </p:sp>
      <p:sp>
        <p:nvSpPr>
          <p:cNvPr id="12" name="Text 9"/>
          <p:cNvSpPr/>
          <p:nvPr/>
        </p:nvSpPr>
        <p:spPr>
          <a:xfrm>
            <a:off x="8097560" y="4344353"/>
            <a:ext cx="2705219" cy="306824"/>
          </a:xfrm>
          <a:prstGeom prst="rect">
            <a:avLst/>
          </a:prstGeom>
          <a:noFill/>
          <a:ln/>
        </p:spPr>
        <p:txBody>
          <a:bodyPr wrap="none" rtlCol="0" anchor="t"/>
          <a:lstStyle/>
          <a:p>
            <a:pPr marL="0" indent="0">
              <a:lnSpc>
                <a:spcPts val="2416"/>
              </a:lnSpc>
              <a:buNone/>
            </a:pPr>
            <a:r>
              <a:rPr lang="en-US" sz="1933" dirty="0">
                <a:solidFill>
                  <a:srgbClr val="D6E5EF"/>
                </a:solidFill>
                <a:latin typeface="Lora" pitchFamily="34" charset="0"/>
                <a:ea typeface="Lora" pitchFamily="34" charset="-122"/>
                <a:cs typeface="Lora" pitchFamily="34" charset="-120"/>
              </a:rPr>
              <a:t>Benefits Administration</a:t>
            </a:r>
            <a:endParaRPr lang="en-US" sz="1933" dirty="0"/>
          </a:p>
        </p:txBody>
      </p:sp>
      <p:sp>
        <p:nvSpPr>
          <p:cNvPr id="13" name="Text 10"/>
          <p:cNvSpPr/>
          <p:nvPr/>
        </p:nvSpPr>
        <p:spPr>
          <a:xfrm>
            <a:off x="8097560" y="4776311"/>
            <a:ext cx="5710714" cy="1001554"/>
          </a:xfrm>
          <a:prstGeom prst="rect">
            <a:avLst/>
          </a:prstGeom>
          <a:noFill/>
          <a:ln/>
        </p:spPr>
        <p:txBody>
          <a:bodyPr wrap="square" rtlCol="0" anchor="t"/>
          <a:lstStyle/>
          <a:p>
            <a:pPr marL="0" indent="0">
              <a:lnSpc>
                <a:spcPts val="2629"/>
              </a:lnSpc>
              <a:buNone/>
            </a:pPr>
            <a:r>
              <a:rPr lang="en-US" sz="1643" dirty="0">
                <a:solidFill>
                  <a:srgbClr val="D6E5EF"/>
                </a:solidFill>
                <a:latin typeface="Source Sans Pro" pitchFamily="34" charset="0"/>
                <a:ea typeface="Source Sans Pro" pitchFamily="34" charset="-122"/>
                <a:cs typeface="Source Sans Pro" pitchFamily="34" charset="-120"/>
              </a:rPr>
              <a:t>Managing employee benefits enrollment, claims processing, and reporting, simplifying benefits management for both employees and HR.</a:t>
            </a:r>
            <a:endParaRPr lang="en-US" sz="1643" dirty="0"/>
          </a:p>
        </p:txBody>
      </p:sp>
      <p:sp>
        <p:nvSpPr>
          <p:cNvPr id="14" name="Shape 11"/>
          <p:cNvSpPr/>
          <p:nvPr/>
        </p:nvSpPr>
        <p:spPr>
          <a:xfrm>
            <a:off x="822127" y="6221135"/>
            <a:ext cx="469463" cy="469463"/>
          </a:xfrm>
          <a:prstGeom prst="roundRect">
            <a:avLst>
              <a:gd name="adj" fmla="val 8000"/>
            </a:avLst>
          </a:prstGeom>
          <a:solidFill>
            <a:srgbClr val="444752"/>
          </a:solidFill>
          <a:ln/>
        </p:spPr>
      </p:sp>
      <p:sp>
        <p:nvSpPr>
          <p:cNvPr id="15" name="Text 12"/>
          <p:cNvSpPr/>
          <p:nvPr/>
        </p:nvSpPr>
        <p:spPr>
          <a:xfrm>
            <a:off x="974765" y="6308527"/>
            <a:ext cx="164068" cy="294561"/>
          </a:xfrm>
          <a:prstGeom prst="rect">
            <a:avLst/>
          </a:prstGeom>
          <a:noFill/>
          <a:ln/>
        </p:spPr>
        <p:txBody>
          <a:bodyPr wrap="none" rtlCol="0" anchor="t"/>
          <a:lstStyle/>
          <a:p>
            <a:pPr marL="0" indent="0" algn="ctr">
              <a:lnSpc>
                <a:spcPts val="2320"/>
              </a:lnSpc>
              <a:buNone/>
            </a:pPr>
            <a:r>
              <a:rPr lang="en-US" sz="2320" dirty="0">
                <a:solidFill>
                  <a:srgbClr val="D6E5EF"/>
                </a:solidFill>
                <a:latin typeface="Lora" pitchFamily="34" charset="0"/>
                <a:ea typeface="Lora" pitchFamily="34" charset="-122"/>
                <a:cs typeface="Lora" pitchFamily="34" charset="-120"/>
              </a:rPr>
              <a:t>3</a:t>
            </a:r>
            <a:endParaRPr lang="en-US" sz="2320" dirty="0"/>
          </a:p>
        </p:txBody>
      </p:sp>
      <p:sp>
        <p:nvSpPr>
          <p:cNvPr id="16" name="Text 13"/>
          <p:cNvSpPr/>
          <p:nvPr/>
        </p:nvSpPr>
        <p:spPr>
          <a:xfrm>
            <a:off x="1500188" y="6221135"/>
            <a:ext cx="3027878" cy="306824"/>
          </a:xfrm>
          <a:prstGeom prst="rect">
            <a:avLst/>
          </a:prstGeom>
          <a:noFill/>
          <a:ln/>
        </p:spPr>
        <p:txBody>
          <a:bodyPr wrap="none" rtlCol="0" anchor="t"/>
          <a:lstStyle/>
          <a:p>
            <a:pPr marL="0" indent="0">
              <a:lnSpc>
                <a:spcPts val="2416"/>
              </a:lnSpc>
              <a:buNone/>
            </a:pPr>
            <a:r>
              <a:rPr lang="en-US" sz="1933" dirty="0">
                <a:solidFill>
                  <a:srgbClr val="D6E5EF"/>
                </a:solidFill>
                <a:latin typeface="Lora" pitchFamily="34" charset="0"/>
                <a:ea typeface="Lora" pitchFamily="34" charset="-122"/>
                <a:cs typeface="Lora" pitchFamily="34" charset="-120"/>
              </a:rPr>
              <a:t>Performance Management</a:t>
            </a:r>
            <a:endParaRPr lang="en-US" sz="1933" dirty="0"/>
          </a:p>
        </p:txBody>
      </p:sp>
      <p:sp>
        <p:nvSpPr>
          <p:cNvPr id="17" name="Text 14"/>
          <p:cNvSpPr/>
          <p:nvPr/>
        </p:nvSpPr>
        <p:spPr>
          <a:xfrm>
            <a:off x="1500188" y="6653093"/>
            <a:ext cx="5710714" cy="1001554"/>
          </a:xfrm>
          <a:prstGeom prst="rect">
            <a:avLst/>
          </a:prstGeom>
          <a:noFill/>
          <a:ln/>
        </p:spPr>
        <p:txBody>
          <a:bodyPr wrap="square" rtlCol="0" anchor="t"/>
          <a:lstStyle/>
          <a:p>
            <a:pPr marL="0" indent="0">
              <a:lnSpc>
                <a:spcPts val="2629"/>
              </a:lnSpc>
              <a:buNone/>
            </a:pPr>
            <a:r>
              <a:rPr lang="en-US" sz="1643" dirty="0">
                <a:solidFill>
                  <a:srgbClr val="D6E5EF"/>
                </a:solidFill>
                <a:latin typeface="Source Sans Pro" pitchFamily="34" charset="0"/>
                <a:ea typeface="Source Sans Pro" pitchFamily="34" charset="-122"/>
                <a:cs typeface="Source Sans Pro" pitchFamily="34" charset="-120"/>
              </a:rPr>
              <a:t>Facilitating performance reviews, goal setting, and feedback, providing a structured system for performance evaluation and development.</a:t>
            </a:r>
            <a:endParaRPr lang="en-US" sz="1643" dirty="0"/>
          </a:p>
        </p:txBody>
      </p:sp>
      <p:sp>
        <p:nvSpPr>
          <p:cNvPr id="18" name="Shape 15"/>
          <p:cNvSpPr/>
          <p:nvPr/>
        </p:nvSpPr>
        <p:spPr>
          <a:xfrm>
            <a:off x="7419499" y="6221135"/>
            <a:ext cx="469463" cy="469463"/>
          </a:xfrm>
          <a:prstGeom prst="roundRect">
            <a:avLst>
              <a:gd name="adj" fmla="val 8000"/>
            </a:avLst>
          </a:prstGeom>
          <a:solidFill>
            <a:srgbClr val="444752"/>
          </a:solidFill>
          <a:ln/>
        </p:spPr>
      </p:sp>
      <p:sp>
        <p:nvSpPr>
          <p:cNvPr id="19" name="Text 16"/>
          <p:cNvSpPr/>
          <p:nvPr/>
        </p:nvSpPr>
        <p:spPr>
          <a:xfrm>
            <a:off x="7574399" y="6308527"/>
            <a:ext cx="159663" cy="294561"/>
          </a:xfrm>
          <a:prstGeom prst="rect">
            <a:avLst/>
          </a:prstGeom>
          <a:noFill/>
          <a:ln/>
        </p:spPr>
        <p:txBody>
          <a:bodyPr wrap="none" rtlCol="0" anchor="t"/>
          <a:lstStyle/>
          <a:p>
            <a:pPr marL="0" indent="0" algn="ctr">
              <a:lnSpc>
                <a:spcPts val="2320"/>
              </a:lnSpc>
              <a:buNone/>
            </a:pPr>
            <a:r>
              <a:rPr lang="en-US" sz="2320" dirty="0">
                <a:solidFill>
                  <a:srgbClr val="D6E5EF"/>
                </a:solidFill>
                <a:latin typeface="Lora" pitchFamily="34" charset="0"/>
                <a:ea typeface="Lora" pitchFamily="34" charset="-122"/>
                <a:cs typeface="Lora" pitchFamily="34" charset="-120"/>
              </a:rPr>
              <a:t>4</a:t>
            </a:r>
            <a:endParaRPr lang="en-US" sz="2320" dirty="0"/>
          </a:p>
        </p:txBody>
      </p:sp>
      <p:sp>
        <p:nvSpPr>
          <p:cNvPr id="20" name="Text 17"/>
          <p:cNvSpPr/>
          <p:nvPr/>
        </p:nvSpPr>
        <p:spPr>
          <a:xfrm>
            <a:off x="8097560" y="6221135"/>
            <a:ext cx="2776895" cy="306824"/>
          </a:xfrm>
          <a:prstGeom prst="rect">
            <a:avLst/>
          </a:prstGeom>
          <a:noFill/>
          <a:ln/>
        </p:spPr>
        <p:txBody>
          <a:bodyPr wrap="none" rtlCol="0" anchor="t"/>
          <a:lstStyle/>
          <a:p>
            <a:pPr marL="0" indent="0">
              <a:lnSpc>
                <a:spcPts val="2416"/>
              </a:lnSpc>
              <a:buNone/>
            </a:pPr>
            <a:r>
              <a:rPr lang="en-US" sz="1933" dirty="0">
                <a:solidFill>
                  <a:srgbClr val="D6E5EF"/>
                </a:solidFill>
                <a:latin typeface="Lora" pitchFamily="34" charset="0"/>
                <a:ea typeface="Lora" pitchFamily="34" charset="-122"/>
                <a:cs typeface="Lora" pitchFamily="34" charset="-120"/>
              </a:rPr>
              <a:t>Training &amp; Development</a:t>
            </a:r>
            <a:endParaRPr lang="en-US" sz="1933" dirty="0"/>
          </a:p>
        </p:txBody>
      </p:sp>
      <p:sp>
        <p:nvSpPr>
          <p:cNvPr id="21" name="Text 18"/>
          <p:cNvSpPr/>
          <p:nvPr/>
        </p:nvSpPr>
        <p:spPr>
          <a:xfrm>
            <a:off x="8097560" y="6653093"/>
            <a:ext cx="5710714" cy="1001554"/>
          </a:xfrm>
          <a:prstGeom prst="rect">
            <a:avLst/>
          </a:prstGeom>
          <a:noFill/>
          <a:ln/>
        </p:spPr>
        <p:txBody>
          <a:bodyPr wrap="square" rtlCol="0" anchor="t"/>
          <a:lstStyle/>
          <a:p>
            <a:pPr marL="0" indent="0">
              <a:lnSpc>
                <a:spcPts val="2629"/>
              </a:lnSpc>
              <a:buNone/>
            </a:pPr>
            <a:r>
              <a:rPr lang="en-US" sz="1643" dirty="0">
                <a:solidFill>
                  <a:srgbClr val="D6E5EF"/>
                </a:solidFill>
                <a:latin typeface="Source Sans Pro" pitchFamily="34" charset="0"/>
                <a:ea typeface="Source Sans Pro" pitchFamily="34" charset="-122"/>
                <a:cs typeface="Source Sans Pro" pitchFamily="34" charset="-120"/>
              </a:rPr>
              <a:t>Creating and delivering online training programs, tracking employee progress, and facilitating skill development within the organization.</a:t>
            </a:r>
            <a:endParaRPr lang="en-US" sz="164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837724" y="1911191"/>
            <a:ext cx="7520583" cy="704017"/>
          </a:xfrm>
          <a:prstGeom prst="rect">
            <a:avLst/>
          </a:prstGeom>
          <a:noFill/>
          <a:ln/>
        </p:spPr>
        <p:txBody>
          <a:bodyPr wrap="none" rtlCol="0" anchor="t"/>
          <a:lstStyle/>
          <a:p>
            <a:pPr marL="0" indent="0">
              <a:lnSpc>
                <a:spcPts val="5544"/>
              </a:lnSpc>
              <a:buNone/>
            </a:pPr>
            <a:r>
              <a:rPr lang="en-US" sz="4435" dirty="0">
                <a:solidFill>
                  <a:srgbClr val="F98AC7"/>
                </a:solidFill>
                <a:latin typeface="Lora" pitchFamily="34" charset="0"/>
                <a:ea typeface="Lora" pitchFamily="34" charset="-122"/>
                <a:cs typeface="Lora" pitchFamily="34" charset="-120"/>
              </a:rPr>
              <a:t>Selecting the Cloud Platform</a:t>
            </a:r>
            <a:endParaRPr lang="en-US" sz="4435" dirty="0"/>
          </a:p>
        </p:txBody>
      </p:sp>
      <p:sp>
        <p:nvSpPr>
          <p:cNvPr id="5" name="Text 3"/>
          <p:cNvSpPr/>
          <p:nvPr/>
        </p:nvSpPr>
        <p:spPr>
          <a:xfrm>
            <a:off x="837724" y="3213497"/>
            <a:ext cx="2816185"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AWS</a:t>
            </a:r>
            <a:endParaRPr lang="en-US" sz="2218" dirty="0"/>
          </a:p>
        </p:txBody>
      </p:sp>
      <p:sp>
        <p:nvSpPr>
          <p:cNvPr id="6" name="Text 4"/>
          <p:cNvSpPr/>
          <p:nvPr/>
        </p:nvSpPr>
        <p:spPr>
          <a:xfrm>
            <a:off x="837724" y="3804761"/>
            <a:ext cx="3928586" cy="2298144"/>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Amazon Web Services (AWS) offers a wide range of cloud services, including compute, storage, networking, and databases. AWS is known for its scalability, security, and global infrastructure.</a:t>
            </a:r>
            <a:endParaRPr lang="en-US" sz="1885" dirty="0"/>
          </a:p>
        </p:txBody>
      </p:sp>
      <p:sp>
        <p:nvSpPr>
          <p:cNvPr id="7" name="Text 5"/>
          <p:cNvSpPr/>
          <p:nvPr/>
        </p:nvSpPr>
        <p:spPr>
          <a:xfrm>
            <a:off x="5357813" y="3213497"/>
            <a:ext cx="2986921"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Google Cloud Platform</a:t>
            </a:r>
            <a:endParaRPr lang="en-US" sz="2218" dirty="0"/>
          </a:p>
        </p:txBody>
      </p:sp>
      <p:sp>
        <p:nvSpPr>
          <p:cNvPr id="8" name="Text 6"/>
          <p:cNvSpPr/>
          <p:nvPr/>
        </p:nvSpPr>
        <p:spPr>
          <a:xfrm>
            <a:off x="5357813" y="3804761"/>
            <a:ext cx="3928586" cy="2298144"/>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Google Cloud Platform (GCP) provides a comprehensive set of cloud services, including data analytics, machine learning, and artificial intelligence. GCP is known for its innovation and developer-friendly tools.</a:t>
            </a:r>
            <a:endParaRPr lang="en-US" sz="1885" dirty="0"/>
          </a:p>
        </p:txBody>
      </p:sp>
      <p:sp>
        <p:nvSpPr>
          <p:cNvPr id="9" name="Text 7"/>
          <p:cNvSpPr/>
          <p:nvPr/>
        </p:nvSpPr>
        <p:spPr>
          <a:xfrm>
            <a:off x="9877901" y="3213497"/>
            <a:ext cx="2816185" cy="351949"/>
          </a:xfrm>
          <a:prstGeom prst="rect">
            <a:avLst/>
          </a:prstGeom>
          <a:noFill/>
          <a:ln/>
        </p:spPr>
        <p:txBody>
          <a:bodyPr wrap="none" rtlCol="0" anchor="t"/>
          <a:lstStyle/>
          <a:p>
            <a:pPr marL="0" indent="0">
              <a:lnSpc>
                <a:spcPts val="2772"/>
              </a:lnSpc>
              <a:buNone/>
            </a:pPr>
            <a:r>
              <a:rPr lang="en-US" sz="2218" dirty="0">
                <a:solidFill>
                  <a:srgbClr val="F98AC7"/>
                </a:solidFill>
                <a:latin typeface="Lora" pitchFamily="34" charset="0"/>
                <a:ea typeface="Lora" pitchFamily="34" charset="-122"/>
                <a:cs typeface="Lora" pitchFamily="34" charset="-120"/>
              </a:rPr>
              <a:t>Microsoft Azure</a:t>
            </a:r>
            <a:endParaRPr lang="en-US" sz="2218" dirty="0"/>
          </a:p>
        </p:txBody>
      </p:sp>
      <p:sp>
        <p:nvSpPr>
          <p:cNvPr id="10" name="Text 8"/>
          <p:cNvSpPr/>
          <p:nvPr/>
        </p:nvSpPr>
        <p:spPr>
          <a:xfrm>
            <a:off x="9877901" y="3804761"/>
            <a:ext cx="3928586" cy="2298144"/>
          </a:xfrm>
          <a:prstGeom prst="rect">
            <a:avLst/>
          </a:prstGeom>
          <a:noFill/>
          <a:ln/>
        </p:spPr>
        <p:txBody>
          <a:bodyPr wrap="square" rtlCol="0" anchor="t"/>
          <a:lstStyle/>
          <a:p>
            <a:pPr marL="0" indent="0">
              <a:lnSpc>
                <a:spcPts val="3016"/>
              </a:lnSpc>
              <a:buNone/>
            </a:pPr>
            <a:r>
              <a:rPr lang="en-US" sz="1885" dirty="0">
                <a:solidFill>
                  <a:srgbClr val="D6E5EF"/>
                </a:solidFill>
                <a:latin typeface="Source Sans Pro" pitchFamily="34" charset="0"/>
                <a:ea typeface="Source Sans Pro" pitchFamily="34" charset="-122"/>
                <a:cs typeface="Source Sans Pro" pitchFamily="34" charset="-120"/>
              </a:rPr>
              <a:t>Microsoft Azure offers a broad range of cloud services, including virtual machines, storage, databases, and analytics. Azure is known for its integration with Microsoft products and its hybrid cloud capabilities.</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68790" y="2645688"/>
            <a:ext cx="5036701" cy="2938105"/>
          </a:xfrm>
          <a:prstGeom prst="rect">
            <a:avLst/>
          </a:prstGeom>
        </p:spPr>
      </p:pic>
      <p:sp>
        <p:nvSpPr>
          <p:cNvPr id="6" name="Text 2"/>
          <p:cNvSpPr/>
          <p:nvPr/>
        </p:nvSpPr>
        <p:spPr>
          <a:xfrm>
            <a:off x="629603" y="836890"/>
            <a:ext cx="6860381" cy="528995"/>
          </a:xfrm>
          <a:prstGeom prst="rect">
            <a:avLst/>
          </a:prstGeom>
          <a:noFill/>
          <a:ln/>
        </p:spPr>
        <p:txBody>
          <a:bodyPr wrap="none" rtlCol="0" anchor="t"/>
          <a:lstStyle/>
          <a:p>
            <a:pPr marL="0" indent="0">
              <a:lnSpc>
                <a:spcPts val="4167"/>
              </a:lnSpc>
              <a:buNone/>
            </a:pPr>
            <a:r>
              <a:rPr lang="en-US" sz="3333" dirty="0">
                <a:solidFill>
                  <a:srgbClr val="F98AC7"/>
                </a:solidFill>
                <a:latin typeface="Lora" pitchFamily="34" charset="0"/>
                <a:ea typeface="Lora" pitchFamily="34" charset="-122"/>
                <a:cs typeface="Lora" pitchFamily="34" charset="-120"/>
              </a:rPr>
              <a:t>Designing the System Architecture</a:t>
            </a:r>
            <a:endParaRPr lang="en-US" sz="3333" dirty="0"/>
          </a:p>
        </p:txBody>
      </p:sp>
      <p:pic>
        <p:nvPicPr>
          <p:cNvPr id="7" name="Image 2" descr="preencoded.png"/>
          <p:cNvPicPr>
            <a:picLocks noChangeAspect="1"/>
          </p:cNvPicPr>
          <p:nvPr/>
        </p:nvPicPr>
        <p:blipFill>
          <a:blip r:embed="rId5"/>
          <a:stretch>
            <a:fillRect/>
          </a:stretch>
        </p:blipFill>
        <p:spPr>
          <a:xfrm>
            <a:off x="629603" y="1635681"/>
            <a:ext cx="899517" cy="1439228"/>
          </a:xfrm>
          <a:prstGeom prst="rect">
            <a:avLst/>
          </a:prstGeom>
        </p:spPr>
      </p:pic>
      <p:sp>
        <p:nvSpPr>
          <p:cNvPr id="8" name="Text 3"/>
          <p:cNvSpPr/>
          <p:nvPr/>
        </p:nvSpPr>
        <p:spPr>
          <a:xfrm>
            <a:off x="1798915" y="1815584"/>
            <a:ext cx="2116574" cy="264557"/>
          </a:xfrm>
          <a:prstGeom prst="rect">
            <a:avLst/>
          </a:prstGeom>
          <a:noFill/>
          <a:ln/>
        </p:spPr>
        <p:txBody>
          <a:bodyPr wrap="none" rtlCol="0" anchor="t"/>
          <a:lstStyle/>
          <a:p>
            <a:pPr marL="0" indent="0" algn="l">
              <a:lnSpc>
                <a:spcPts val="2083"/>
              </a:lnSpc>
              <a:buNone/>
            </a:pPr>
            <a:r>
              <a:rPr lang="en-US" sz="1667" dirty="0">
                <a:solidFill>
                  <a:srgbClr val="D6E5EF"/>
                </a:solidFill>
                <a:latin typeface="Lora" pitchFamily="34" charset="0"/>
                <a:ea typeface="Lora" pitchFamily="34" charset="-122"/>
                <a:cs typeface="Lora" pitchFamily="34" charset="-120"/>
              </a:rPr>
              <a:t>User Interface</a:t>
            </a:r>
            <a:endParaRPr lang="en-US" sz="1667" dirty="0"/>
          </a:p>
        </p:txBody>
      </p:sp>
      <p:sp>
        <p:nvSpPr>
          <p:cNvPr id="9" name="Text 4"/>
          <p:cNvSpPr/>
          <p:nvPr/>
        </p:nvSpPr>
        <p:spPr>
          <a:xfrm>
            <a:off x="1798915" y="2188012"/>
            <a:ext cx="6715482" cy="575548"/>
          </a:xfrm>
          <a:prstGeom prst="rect">
            <a:avLst/>
          </a:prstGeom>
          <a:noFill/>
          <a:ln/>
        </p:spPr>
        <p:txBody>
          <a:bodyPr wrap="square" rtlCol="0" anchor="t"/>
          <a:lstStyle/>
          <a:p>
            <a:pPr marL="0" indent="0" algn="l">
              <a:lnSpc>
                <a:spcPts val="2267"/>
              </a:lnSpc>
              <a:buNone/>
            </a:pPr>
            <a:r>
              <a:rPr lang="en-US" sz="1417" dirty="0">
                <a:solidFill>
                  <a:srgbClr val="D6E5EF"/>
                </a:solidFill>
                <a:latin typeface="Source Sans Pro" pitchFamily="34" charset="0"/>
                <a:ea typeface="Source Sans Pro" pitchFamily="34" charset="-122"/>
                <a:cs typeface="Source Sans Pro" pitchFamily="34" charset="-120"/>
              </a:rPr>
              <a:t>A user-friendly web application that allows HR professionals to manage various HR functions.</a:t>
            </a:r>
            <a:endParaRPr lang="en-US" sz="1417" dirty="0"/>
          </a:p>
        </p:txBody>
      </p:sp>
      <p:pic>
        <p:nvPicPr>
          <p:cNvPr id="10" name="Image 3" descr="preencoded.png"/>
          <p:cNvPicPr>
            <a:picLocks noChangeAspect="1"/>
          </p:cNvPicPr>
          <p:nvPr/>
        </p:nvPicPr>
        <p:blipFill>
          <a:blip r:embed="rId6"/>
          <a:stretch>
            <a:fillRect/>
          </a:stretch>
        </p:blipFill>
        <p:spPr>
          <a:xfrm>
            <a:off x="629603" y="3074908"/>
            <a:ext cx="899517" cy="1439228"/>
          </a:xfrm>
          <a:prstGeom prst="rect">
            <a:avLst/>
          </a:prstGeom>
        </p:spPr>
      </p:pic>
      <p:sp>
        <p:nvSpPr>
          <p:cNvPr id="11" name="Text 5"/>
          <p:cNvSpPr/>
          <p:nvPr/>
        </p:nvSpPr>
        <p:spPr>
          <a:xfrm>
            <a:off x="1798915" y="3254812"/>
            <a:ext cx="2116574" cy="264557"/>
          </a:xfrm>
          <a:prstGeom prst="rect">
            <a:avLst/>
          </a:prstGeom>
          <a:noFill/>
          <a:ln/>
        </p:spPr>
        <p:txBody>
          <a:bodyPr wrap="none" rtlCol="0" anchor="t"/>
          <a:lstStyle/>
          <a:p>
            <a:pPr marL="0" indent="0" algn="l">
              <a:lnSpc>
                <a:spcPts val="2083"/>
              </a:lnSpc>
              <a:buNone/>
            </a:pPr>
            <a:r>
              <a:rPr lang="en-US" sz="1667" dirty="0">
                <a:solidFill>
                  <a:srgbClr val="D6E5EF"/>
                </a:solidFill>
                <a:latin typeface="Lora" pitchFamily="34" charset="0"/>
                <a:ea typeface="Lora" pitchFamily="34" charset="-122"/>
                <a:cs typeface="Lora" pitchFamily="34" charset="-120"/>
              </a:rPr>
              <a:t>API Gateway</a:t>
            </a:r>
            <a:endParaRPr lang="en-US" sz="1667" dirty="0"/>
          </a:p>
        </p:txBody>
      </p:sp>
      <p:sp>
        <p:nvSpPr>
          <p:cNvPr id="12" name="Text 6"/>
          <p:cNvSpPr/>
          <p:nvPr/>
        </p:nvSpPr>
        <p:spPr>
          <a:xfrm>
            <a:off x="1798915" y="3627239"/>
            <a:ext cx="6715482" cy="575548"/>
          </a:xfrm>
          <a:prstGeom prst="rect">
            <a:avLst/>
          </a:prstGeom>
          <a:noFill/>
          <a:ln/>
        </p:spPr>
        <p:txBody>
          <a:bodyPr wrap="square" rtlCol="0" anchor="t"/>
          <a:lstStyle/>
          <a:p>
            <a:pPr marL="0" indent="0" algn="l">
              <a:lnSpc>
                <a:spcPts val="2267"/>
              </a:lnSpc>
              <a:buNone/>
            </a:pPr>
            <a:r>
              <a:rPr lang="en-US" sz="1417" dirty="0">
                <a:solidFill>
                  <a:srgbClr val="D6E5EF"/>
                </a:solidFill>
                <a:latin typeface="Source Sans Pro" pitchFamily="34" charset="0"/>
                <a:ea typeface="Source Sans Pro" pitchFamily="34" charset="-122"/>
                <a:cs typeface="Source Sans Pro" pitchFamily="34" charset="-120"/>
              </a:rPr>
              <a:t>A secure interface that allows different applications and services to interact with the HR system.</a:t>
            </a:r>
            <a:endParaRPr lang="en-US" sz="1417" dirty="0"/>
          </a:p>
        </p:txBody>
      </p:sp>
      <p:pic>
        <p:nvPicPr>
          <p:cNvPr id="13" name="Image 4" descr="preencoded.png"/>
          <p:cNvPicPr>
            <a:picLocks noChangeAspect="1"/>
          </p:cNvPicPr>
          <p:nvPr/>
        </p:nvPicPr>
        <p:blipFill>
          <a:blip r:embed="rId7"/>
          <a:stretch>
            <a:fillRect/>
          </a:stretch>
        </p:blipFill>
        <p:spPr>
          <a:xfrm>
            <a:off x="629603" y="4514136"/>
            <a:ext cx="899517" cy="1439228"/>
          </a:xfrm>
          <a:prstGeom prst="rect">
            <a:avLst/>
          </a:prstGeom>
        </p:spPr>
      </p:pic>
      <p:sp>
        <p:nvSpPr>
          <p:cNvPr id="14" name="Text 7"/>
          <p:cNvSpPr/>
          <p:nvPr/>
        </p:nvSpPr>
        <p:spPr>
          <a:xfrm>
            <a:off x="1798915" y="4694039"/>
            <a:ext cx="2116574" cy="264557"/>
          </a:xfrm>
          <a:prstGeom prst="rect">
            <a:avLst/>
          </a:prstGeom>
          <a:noFill/>
          <a:ln/>
        </p:spPr>
        <p:txBody>
          <a:bodyPr wrap="none" rtlCol="0" anchor="t"/>
          <a:lstStyle/>
          <a:p>
            <a:pPr marL="0" indent="0" algn="l">
              <a:lnSpc>
                <a:spcPts val="2083"/>
              </a:lnSpc>
              <a:buNone/>
            </a:pPr>
            <a:r>
              <a:rPr lang="en-US" sz="1667" dirty="0">
                <a:solidFill>
                  <a:srgbClr val="D6E5EF"/>
                </a:solidFill>
                <a:latin typeface="Lora" pitchFamily="34" charset="0"/>
                <a:ea typeface="Lora" pitchFamily="34" charset="-122"/>
                <a:cs typeface="Lora" pitchFamily="34" charset="-120"/>
              </a:rPr>
              <a:t>Microservices</a:t>
            </a:r>
            <a:endParaRPr lang="en-US" sz="1667" dirty="0"/>
          </a:p>
        </p:txBody>
      </p:sp>
      <p:sp>
        <p:nvSpPr>
          <p:cNvPr id="15" name="Text 8"/>
          <p:cNvSpPr/>
          <p:nvPr/>
        </p:nvSpPr>
        <p:spPr>
          <a:xfrm>
            <a:off x="1798915" y="5066467"/>
            <a:ext cx="6715482" cy="575548"/>
          </a:xfrm>
          <a:prstGeom prst="rect">
            <a:avLst/>
          </a:prstGeom>
          <a:noFill/>
          <a:ln/>
        </p:spPr>
        <p:txBody>
          <a:bodyPr wrap="square" rtlCol="0" anchor="t"/>
          <a:lstStyle/>
          <a:p>
            <a:pPr marL="0" indent="0" algn="l">
              <a:lnSpc>
                <a:spcPts val="2267"/>
              </a:lnSpc>
              <a:buNone/>
            </a:pPr>
            <a:r>
              <a:rPr lang="en-US" sz="1417" dirty="0">
                <a:solidFill>
                  <a:srgbClr val="D6E5EF"/>
                </a:solidFill>
                <a:latin typeface="Source Sans Pro" pitchFamily="34" charset="0"/>
                <a:ea typeface="Source Sans Pro" pitchFamily="34" charset="-122"/>
                <a:cs typeface="Source Sans Pro" pitchFamily="34" charset="-120"/>
              </a:rPr>
              <a:t>Modular components responsible for specific HR functionalities, such as recruitment, benefits, or payroll.</a:t>
            </a:r>
            <a:endParaRPr lang="en-US" sz="1417" dirty="0"/>
          </a:p>
        </p:txBody>
      </p:sp>
      <p:pic>
        <p:nvPicPr>
          <p:cNvPr id="16" name="Image 5" descr="preencoded.png"/>
          <p:cNvPicPr>
            <a:picLocks noChangeAspect="1"/>
          </p:cNvPicPr>
          <p:nvPr/>
        </p:nvPicPr>
        <p:blipFill>
          <a:blip r:embed="rId8"/>
          <a:stretch>
            <a:fillRect/>
          </a:stretch>
        </p:blipFill>
        <p:spPr>
          <a:xfrm>
            <a:off x="629603" y="5953363"/>
            <a:ext cx="899517" cy="1439228"/>
          </a:xfrm>
          <a:prstGeom prst="rect">
            <a:avLst/>
          </a:prstGeom>
        </p:spPr>
      </p:pic>
      <p:sp>
        <p:nvSpPr>
          <p:cNvPr id="17" name="Text 9"/>
          <p:cNvSpPr/>
          <p:nvPr/>
        </p:nvSpPr>
        <p:spPr>
          <a:xfrm>
            <a:off x="1798915" y="6133267"/>
            <a:ext cx="2116574" cy="264557"/>
          </a:xfrm>
          <a:prstGeom prst="rect">
            <a:avLst/>
          </a:prstGeom>
          <a:noFill/>
          <a:ln/>
        </p:spPr>
        <p:txBody>
          <a:bodyPr wrap="none" rtlCol="0" anchor="t"/>
          <a:lstStyle/>
          <a:p>
            <a:pPr marL="0" indent="0" algn="l">
              <a:lnSpc>
                <a:spcPts val="2083"/>
              </a:lnSpc>
              <a:buNone/>
            </a:pPr>
            <a:r>
              <a:rPr lang="en-US" sz="1667" dirty="0">
                <a:solidFill>
                  <a:srgbClr val="D6E5EF"/>
                </a:solidFill>
                <a:latin typeface="Lora" pitchFamily="34" charset="0"/>
                <a:ea typeface="Lora" pitchFamily="34" charset="-122"/>
                <a:cs typeface="Lora" pitchFamily="34" charset="-120"/>
              </a:rPr>
              <a:t>Database</a:t>
            </a:r>
            <a:endParaRPr lang="en-US" sz="1667" dirty="0"/>
          </a:p>
        </p:txBody>
      </p:sp>
      <p:sp>
        <p:nvSpPr>
          <p:cNvPr id="18" name="Text 10"/>
          <p:cNvSpPr/>
          <p:nvPr/>
        </p:nvSpPr>
        <p:spPr>
          <a:xfrm>
            <a:off x="1798915" y="6505694"/>
            <a:ext cx="6715482" cy="575548"/>
          </a:xfrm>
          <a:prstGeom prst="rect">
            <a:avLst/>
          </a:prstGeom>
          <a:noFill/>
          <a:ln/>
        </p:spPr>
        <p:txBody>
          <a:bodyPr wrap="square" rtlCol="0" anchor="t"/>
          <a:lstStyle/>
          <a:p>
            <a:pPr marL="0" indent="0" algn="l">
              <a:lnSpc>
                <a:spcPts val="2267"/>
              </a:lnSpc>
              <a:buNone/>
            </a:pPr>
            <a:r>
              <a:rPr lang="en-US" sz="1417" dirty="0">
                <a:solidFill>
                  <a:srgbClr val="D6E5EF"/>
                </a:solidFill>
                <a:latin typeface="Source Sans Pro" pitchFamily="34" charset="0"/>
                <a:ea typeface="Source Sans Pro" pitchFamily="34" charset="-122"/>
                <a:cs typeface="Source Sans Pro" pitchFamily="34" charset="-120"/>
              </a:rPr>
              <a:t>A scalable and secure database to store and manage all HR data, including employee records, benefits information, and performance reviews.</a:t>
            </a:r>
            <a:endParaRPr lang="en-US" sz="141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152888"/>
          </a:xfrm>
          <a:prstGeom prst="rect">
            <a:avLst/>
          </a:prstGeom>
        </p:spPr>
      </p:pic>
      <p:sp>
        <p:nvSpPr>
          <p:cNvPr id="5" name="Text 2"/>
          <p:cNvSpPr/>
          <p:nvPr/>
        </p:nvSpPr>
        <p:spPr>
          <a:xfrm>
            <a:off x="1955483" y="2764512"/>
            <a:ext cx="5082897" cy="506611"/>
          </a:xfrm>
          <a:prstGeom prst="rect">
            <a:avLst/>
          </a:prstGeom>
          <a:noFill/>
          <a:ln/>
        </p:spPr>
        <p:txBody>
          <a:bodyPr wrap="none" rtlCol="0" anchor="t"/>
          <a:lstStyle/>
          <a:p>
            <a:pPr marL="0" indent="0">
              <a:lnSpc>
                <a:spcPts val="3989"/>
              </a:lnSpc>
              <a:buNone/>
            </a:pPr>
            <a:r>
              <a:rPr lang="en-US" sz="3191" dirty="0">
                <a:solidFill>
                  <a:srgbClr val="F98AC7"/>
                </a:solidFill>
                <a:latin typeface="Lora" pitchFamily="34" charset="0"/>
                <a:ea typeface="Lora" pitchFamily="34" charset="-122"/>
                <a:cs typeface="Lora" pitchFamily="34" charset="-120"/>
              </a:rPr>
              <a:t>Developing the Application</a:t>
            </a:r>
            <a:endParaRPr lang="en-US" sz="3191" dirty="0"/>
          </a:p>
        </p:txBody>
      </p:sp>
      <p:sp>
        <p:nvSpPr>
          <p:cNvPr id="6" name="Shape 3"/>
          <p:cNvSpPr/>
          <p:nvPr/>
        </p:nvSpPr>
        <p:spPr>
          <a:xfrm>
            <a:off x="7121366" y="3723084"/>
            <a:ext cx="387429" cy="387429"/>
          </a:xfrm>
          <a:prstGeom prst="roundRect">
            <a:avLst>
              <a:gd name="adj" fmla="val 8002"/>
            </a:avLst>
          </a:prstGeom>
          <a:solidFill>
            <a:srgbClr val="444752"/>
          </a:solidFill>
          <a:ln/>
        </p:spPr>
      </p:sp>
      <p:sp>
        <p:nvSpPr>
          <p:cNvPr id="7" name="Text 4"/>
          <p:cNvSpPr/>
          <p:nvPr/>
        </p:nvSpPr>
        <p:spPr>
          <a:xfrm>
            <a:off x="7270790" y="3795236"/>
            <a:ext cx="88583" cy="243126"/>
          </a:xfrm>
          <a:prstGeom prst="rect">
            <a:avLst/>
          </a:prstGeom>
          <a:noFill/>
          <a:ln/>
        </p:spPr>
        <p:txBody>
          <a:bodyPr wrap="none" rtlCol="0" anchor="t"/>
          <a:lstStyle/>
          <a:p>
            <a:pPr marL="0" indent="0" algn="ctr">
              <a:lnSpc>
                <a:spcPts val="1915"/>
              </a:lnSpc>
              <a:buNone/>
            </a:pPr>
            <a:r>
              <a:rPr lang="en-US" sz="1915" dirty="0">
                <a:solidFill>
                  <a:srgbClr val="D6E5EF"/>
                </a:solidFill>
                <a:latin typeface="Lora" pitchFamily="34" charset="0"/>
                <a:ea typeface="Lora" pitchFamily="34" charset="-122"/>
                <a:cs typeface="Lora" pitchFamily="34" charset="-120"/>
              </a:rPr>
              <a:t>1</a:t>
            </a:r>
            <a:endParaRPr lang="en-US" sz="1915" dirty="0"/>
          </a:p>
        </p:txBody>
      </p:sp>
      <p:sp>
        <p:nvSpPr>
          <p:cNvPr id="8" name="Text 5"/>
          <p:cNvSpPr/>
          <p:nvPr/>
        </p:nvSpPr>
        <p:spPr>
          <a:xfrm>
            <a:off x="4093012" y="3701534"/>
            <a:ext cx="2274808" cy="253246"/>
          </a:xfrm>
          <a:prstGeom prst="rect">
            <a:avLst/>
          </a:prstGeom>
          <a:noFill/>
          <a:ln/>
        </p:spPr>
        <p:txBody>
          <a:bodyPr wrap="none" rtlCol="0" anchor="t"/>
          <a:lstStyle/>
          <a:p>
            <a:pPr marL="0" indent="0" algn="r">
              <a:lnSpc>
                <a:spcPts val="1994"/>
              </a:lnSpc>
              <a:buNone/>
            </a:pPr>
            <a:r>
              <a:rPr lang="en-US" sz="1596" dirty="0">
                <a:solidFill>
                  <a:srgbClr val="D6E5EF"/>
                </a:solidFill>
                <a:latin typeface="Lora" pitchFamily="34" charset="0"/>
                <a:ea typeface="Lora" pitchFamily="34" charset="-122"/>
                <a:cs typeface="Lora" pitchFamily="34" charset="-120"/>
              </a:rPr>
              <a:t>Front-end Development</a:t>
            </a:r>
            <a:endParaRPr lang="en-US" sz="1596" dirty="0"/>
          </a:p>
        </p:txBody>
      </p:sp>
      <p:sp>
        <p:nvSpPr>
          <p:cNvPr id="9" name="Text 6"/>
          <p:cNvSpPr/>
          <p:nvPr/>
        </p:nvSpPr>
        <p:spPr>
          <a:xfrm>
            <a:off x="1955483" y="4058007"/>
            <a:ext cx="4412337" cy="826889"/>
          </a:xfrm>
          <a:prstGeom prst="rect">
            <a:avLst/>
          </a:prstGeom>
          <a:noFill/>
          <a:ln/>
        </p:spPr>
        <p:txBody>
          <a:bodyPr wrap="square" rtlCol="0" anchor="t"/>
          <a:lstStyle/>
          <a:p>
            <a:pPr marL="0" indent="0" algn="r">
              <a:lnSpc>
                <a:spcPts val="2170"/>
              </a:lnSpc>
              <a:buNone/>
            </a:pPr>
            <a:r>
              <a:rPr lang="en-US" sz="1356" dirty="0">
                <a:solidFill>
                  <a:srgbClr val="D6E5EF"/>
                </a:solidFill>
                <a:latin typeface="Source Sans Pro" pitchFamily="34" charset="0"/>
                <a:ea typeface="Source Sans Pro" pitchFamily="34" charset="-122"/>
                <a:cs typeface="Source Sans Pro" pitchFamily="34" charset="-120"/>
              </a:rPr>
              <a:t>Building the user interface using technologies like HTML, CSS, and JavaScript, ensuring a responsive and user-friendly experience.</a:t>
            </a:r>
            <a:endParaRPr lang="en-US" sz="1356" dirty="0"/>
          </a:p>
        </p:txBody>
      </p:sp>
      <p:sp>
        <p:nvSpPr>
          <p:cNvPr id="10" name="Shape 7"/>
          <p:cNvSpPr/>
          <p:nvPr/>
        </p:nvSpPr>
        <p:spPr>
          <a:xfrm>
            <a:off x="7121366" y="4584144"/>
            <a:ext cx="387429" cy="387429"/>
          </a:xfrm>
          <a:prstGeom prst="roundRect">
            <a:avLst>
              <a:gd name="adj" fmla="val 8002"/>
            </a:avLst>
          </a:prstGeom>
          <a:solidFill>
            <a:srgbClr val="444752"/>
          </a:solidFill>
          <a:ln/>
        </p:spPr>
      </p:sp>
      <p:sp>
        <p:nvSpPr>
          <p:cNvPr id="11" name="Text 8"/>
          <p:cNvSpPr/>
          <p:nvPr/>
        </p:nvSpPr>
        <p:spPr>
          <a:xfrm>
            <a:off x="7249716" y="4656296"/>
            <a:ext cx="130612" cy="243126"/>
          </a:xfrm>
          <a:prstGeom prst="rect">
            <a:avLst/>
          </a:prstGeom>
          <a:noFill/>
          <a:ln/>
        </p:spPr>
        <p:txBody>
          <a:bodyPr wrap="none" rtlCol="0" anchor="t"/>
          <a:lstStyle/>
          <a:p>
            <a:pPr marL="0" indent="0" algn="ctr">
              <a:lnSpc>
                <a:spcPts val="1915"/>
              </a:lnSpc>
              <a:buNone/>
            </a:pPr>
            <a:r>
              <a:rPr lang="en-US" sz="1915" dirty="0">
                <a:solidFill>
                  <a:srgbClr val="D6E5EF"/>
                </a:solidFill>
                <a:latin typeface="Lora" pitchFamily="34" charset="0"/>
                <a:ea typeface="Lora" pitchFamily="34" charset="-122"/>
                <a:cs typeface="Lora" pitchFamily="34" charset="-120"/>
              </a:rPr>
              <a:t>2</a:t>
            </a:r>
            <a:endParaRPr lang="en-US" sz="1915" dirty="0"/>
          </a:p>
        </p:txBody>
      </p:sp>
      <p:sp>
        <p:nvSpPr>
          <p:cNvPr id="12" name="Text 9"/>
          <p:cNvSpPr/>
          <p:nvPr/>
        </p:nvSpPr>
        <p:spPr>
          <a:xfrm>
            <a:off x="8262342" y="4562594"/>
            <a:ext cx="2203966" cy="253246"/>
          </a:xfrm>
          <a:prstGeom prst="rect">
            <a:avLst/>
          </a:prstGeom>
          <a:noFill/>
          <a:ln/>
        </p:spPr>
        <p:txBody>
          <a:bodyPr wrap="none" rtlCol="0" anchor="t"/>
          <a:lstStyle/>
          <a:p>
            <a:pPr marL="0" indent="0" algn="l">
              <a:lnSpc>
                <a:spcPts val="1994"/>
              </a:lnSpc>
              <a:buNone/>
            </a:pPr>
            <a:r>
              <a:rPr lang="en-US" sz="1596" dirty="0">
                <a:solidFill>
                  <a:srgbClr val="D6E5EF"/>
                </a:solidFill>
                <a:latin typeface="Lora" pitchFamily="34" charset="0"/>
                <a:ea typeface="Lora" pitchFamily="34" charset="-122"/>
                <a:cs typeface="Lora" pitchFamily="34" charset="-120"/>
              </a:rPr>
              <a:t>Back-end Development</a:t>
            </a:r>
            <a:endParaRPr lang="en-US" sz="1596" dirty="0"/>
          </a:p>
        </p:txBody>
      </p:sp>
      <p:sp>
        <p:nvSpPr>
          <p:cNvPr id="13" name="Text 10"/>
          <p:cNvSpPr/>
          <p:nvPr/>
        </p:nvSpPr>
        <p:spPr>
          <a:xfrm>
            <a:off x="8262342" y="4919067"/>
            <a:ext cx="4412456" cy="826889"/>
          </a:xfrm>
          <a:prstGeom prst="rect">
            <a:avLst/>
          </a:prstGeom>
          <a:noFill/>
          <a:ln/>
        </p:spPr>
        <p:txBody>
          <a:bodyPr wrap="square" rtlCol="0" anchor="t"/>
          <a:lstStyle/>
          <a:p>
            <a:pPr marL="0" indent="0" algn="l">
              <a:lnSpc>
                <a:spcPts val="2170"/>
              </a:lnSpc>
              <a:buNone/>
            </a:pPr>
            <a:r>
              <a:rPr lang="en-US" sz="1356" dirty="0">
                <a:solidFill>
                  <a:srgbClr val="D6E5EF"/>
                </a:solidFill>
                <a:latin typeface="Source Sans Pro" pitchFamily="34" charset="0"/>
                <a:ea typeface="Source Sans Pro" pitchFamily="34" charset="-122"/>
                <a:cs typeface="Source Sans Pro" pitchFamily="34" charset="-120"/>
              </a:rPr>
              <a:t>Creating the server-side logic using languages like Python, Java, or Node.js, and connecting the application to the database and other cloud services.</a:t>
            </a:r>
            <a:endParaRPr lang="en-US" sz="1356" dirty="0"/>
          </a:p>
        </p:txBody>
      </p:sp>
      <p:sp>
        <p:nvSpPr>
          <p:cNvPr id="14" name="Shape 11"/>
          <p:cNvSpPr/>
          <p:nvPr/>
        </p:nvSpPr>
        <p:spPr>
          <a:xfrm>
            <a:off x="7121366" y="5434013"/>
            <a:ext cx="387429" cy="387429"/>
          </a:xfrm>
          <a:prstGeom prst="roundRect">
            <a:avLst>
              <a:gd name="adj" fmla="val 8002"/>
            </a:avLst>
          </a:prstGeom>
          <a:solidFill>
            <a:srgbClr val="444752"/>
          </a:solidFill>
          <a:ln/>
        </p:spPr>
      </p:sp>
      <p:sp>
        <p:nvSpPr>
          <p:cNvPr id="15" name="Text 12"/>
          <p:cNvSpPr/>
          <p:nvPr/>
        </p:nvSpPr>
        <p:spPr>
          <a:xfrm>
            <a:off x="7247334" y="5506164"/>
            <a:ext cx="135493" cy="243126"/>
          </a:xfrm>
          <a:prstGeom prst="rect">
            <a:avLst/>
          </a:prstGeom>
          <a:noFill/>
          <a:ln/>
        </p:spPr>
        <p:txBody>
          <a:bodyPr wrap="none" rtlCol="0" anchor="t"/>
          <a:lstStyle/>
          <a:p>
            <a:pPr marL="0" indent="0" algn="ctr">
              <a:lnSpc>
                <a:spcPts val="1915"/>
              </a:lnSpc>
              <a:buNone/>
            </a:pPr>
            <a:r>
              <a:rPr lang="en-US" sz="1915" dirty="0">
                <a:solidFill>
                  <a:srgbClr val="D6E5EF"/>
                </a:solidFill>
                <a:latin typeface="Lora" pitchFamily="34" charset="0"/>
                <a:ea typeface="Lora" pitchFamily="34" charset="-122"/>
                <a:cs typeface="Lora" pitchFamily="34" charset="-120"/>
              </a:rPr>
              <a:t>3</a:t>
            </a:r>
            <a:endParaRPr lang="en-US" sz="1915" dirty="0"/>
          </a:p>
        </p:txBody>
      </p:sp>
      <p:sp>
        <p:nvSpPr>
          <p:cNvPr id="16" name="Text 13"/>
          <p:cNvSpPr/>
          <p:nvPr/>
        </p:nvSpPr>
        <p:spPr>
          <a:xfrm>
            <a:off x="4341495" y="5412462"/>
            <a:ext cx="2026325" cy="253246"/>
          </a:xfrm>
          <a:prstGeom prst="rect">
            <a:avLst/>
          </a:prstGeom>
          <a:noFill/>
          <a:ln/>
        </p:spPr>
        <p:txBody>
          <a:bodyPr wrap="none" rtlCol="0" anchor="t"/>
          <a:lstStyle/>
          <a:p>
            <a:pPr marL="0" indent="0" algn="r">
              <a:lnSpc>
                <a:spcPts val="1994"/>
              </a:lnSpc>
              <a:buNone/>
            </a:pPr>
            <a:r>
              <a:rPr lang="en-US" sz="1596" dirty="0">
                <a:solidFill>
                  <a:srgbClr val="D6E5EF"/>
                </a:solidFill>
                <a:latin typeface="Lora" pitchFamily="34" charset="0"/>
                <a:ea typeface="Lora" pitchFamily="34" charset="-122"/>
                <a:cs typeface="Lora" pitchFamily="34" charset="-120"/>
              </a:rPr>
              <a:t>API Development</a:t>
            </a:r>
            <a:endParaRPr lang="en-US" sz="1596" dirty="0"/>
          </a:p>
        </p:txBody>
      </p:sp>
      <p:sp>
        <p:nvSpPr>
          <p:cNvPr id="17" name="Text 14"/>
          <p:cNvSpPr/>
          <p:nvPr/>
        </p:nvSpPr>
        <p:spPr>
          <a:xfrm>
            <a:off x="1955483" y="5768935"/>
            <a:ext cx="4412337" cy="551259"/>
          </a:xfrm>
          <a:prstGeom prst="rect">
            <a:avLst/>
          </a:prstGeom>
          <a:noFill/>
          <a:ln/>
        </p:spPr>
        <p:txBody>
          <a:bodyPr wrap="square" rtlCol="0" anchor="t"/>
          <a:lstStyle/>
          <a:p>
            <a:pPr marL="0" indent="0" algn="r">
              <a:lnSpc>
                <a:spcPts val="2170"/>
              </a:lnSpc>
              <a:buNone/>
            </a:pPr>
            <a:r>
              <a:rPr lang="en-US" sz="1356" dirty="0">
                <a:solidFill>
                  <a:srgbClr val="D6E5EF"/>
                </a:solidFill>
                <a:latin typeface="Source Sans Pro" pitchFamily="34" charset="0"/>
                <a:ea typeface="Source Sans Pro" pitchFamily="34" charset="-122"/>
                <a:cs typeface="Source Sans Pro" pitchFamily="34" charset="-120"/>
              </a:rPr>
              <a:t>Developing secure APIs to enable communication between the user interface, microservices, and external systems.</a:t>
            </a:r>
            <a:endParaRPr lang="en-US" sz="1356" dirty="0"/>
          </a:p>
        </p:txBody>
      </p:sp>
      <p:sp>
        <p:nvSpPr>
          <p:cNvPr id="18" name="Shape 15"/>
          <p:cNvSpPr/>
          <p:nvPr/>
        </p:nvSpPr>
        <p:spPr>
          <a:xfrm>
            <a:off x="7121366" y="6284000"/>
            <a:ext cx="387429" cy="387429"/>
          </a:xfrm>
          <a:prstGeom prst="roundRect">
            <a:avLst>
              <a:gd name="adj" fmla="val 8002"/>
            </a:avLst>
          </a:prstGeom>
          <a:solidFill>
            <a:srgbClr val="444752"/>
          </a:solidFill>
          <a:ln/>
        </p:spPr>
      </p:sp>
      <p:sp>
        <p:nvSpPr>
          <p:cNvPr id="19" name="Text 16"/>
          <p:cNvSpPr/>
          <p:nvPr/>
        </p:nvSpPr>
        <p:spPr>
          <a:xfrm>
            <a:off x="7249120" y="6356152"/>
            <a:ext cx="131802" cy="243126"/>
          </a:xfrm>
          <a:prstGeom prst="rect">
            <a:avLst/>
          </a:prstGeom>
          <a:noFill/>
          <a:ln/>
        </p:spPr>
        <p:txBody>
          <a:bodyPr wrap="none" rtlCol="0" anchor="t"/>
          <a:lstStyle/>
          <a:p>
            <a:pPr marL="0" indent="0" algn="ctr">
              <a:lnSpc>
                <a:spcPts val="1915"/>
              </a:lnSpc>
              <a:buNone/>
            </a:pPr>
            <a:r>
              <a:rPr lang="en-US" sz="1915" dirty="0">
                <a:solidFill>
                  <a:srgbClr val="D6E5EF"/>
                </a:solidFill>
                <a:latin typeface="Lora" pitchFamily="34" charset="0"/>
                <a:ea typeface="Lora" pitchFamily="34" charset="-122"/>
                <a:cs typeface="Lora" pitchFamily="34" charset="-120"/>
              </a:rPr>
              <a:t>4</a:t>
            </a:r>
            <a:endParaRPr lang="en-US" sz="1915" dirty="0"/>
          </a:p>
        </p:txBody>
      </p:sp>
      <p:sp>
        <p:nvSpPr>
          <p:cNvPr id="20" name="Text 17"/>
          <p:cNvSpPr/>
          <p:nvPr/>
        </p:nvSpPr>
        <p:spPr>
          <a:xfrm>
            <a:off x="8262342" y="6262449"/>
            <a:ext cx="2299335" cy="253246"/>
          </a:xfrm>
          <a:prstGeom prst="rect">
            <a:avLst/>
          </a:prstGeom>
          <a:noFill/>
          <a:ln/>
        </p:spPr>
        <p:txBody>
          <a:bodyPr wrap="none" rtlCol="0" anchor="t"/>
          <a:lstStyle/>
          <a:p>
            <a:pPr marL="0" indent="0" algn="l">
              <a:lnSpc>
                <a:spcPts val="1994"/>
              </a:lnSpc>
              <a:buNone/>
            </a:pPr>
            <a:r>
              <a:rPr lang="en-US" sz="1596" dirty="0">
                <a:solidFill>
                  <a:srgbClr val="D6E5EF"/>
                </a:solidFill>
                <a:latin typeface="Lora" pitchFamily="34" charset="0"/>
                <a:ea typeface="Lora" pitchFamily="34" charset="-122"/>
                <a:cs typeface="Lora" pitchFamily="34" charset="-120"/>
              </a:rPr>
              <a:t>Testing and Deployment</a:t>
            </a:r>
            <a:endParaRPr lang="en-US" sz="1596" dirty="0"/>
          </a:p>
        </p:txBody>
      </p:sp>
      <p:sp>
        <p:nvSpPr>
          <p:cNvPr id="21" name="Text 18"/>
          <p:cNvSpPr/>
          <p:nvPr/>
        </p:nvSpPr>
        <p:spPr>
          <a:xfrm>
            <a:off x="8262342" y="6618923"/>
            <a:ext cx="4412456" cy="826889"/>
          </a:xfrm>
          <a:prstGeom prst="rect">
            <a:avLst/>
          </a:prstGeom>
          <a:noFill/>
          <a:ln/>
        </p:spPr>
        <p:txBody>
          <a:bodyPr wrap="square" rtlCol="0" anchor="t"/>
          <a:lstStyle/>
          <a:p>
            <a:pPr marL="0" indent="0" algn="l">
              <a:lnSpc>
                <a:spcPts val="2170"/>
              </a:lnSpc>
              <a:buNone/>
            </a:pPr>
            <a:r>
              <a:rPr lang="en-US" sz="1356" dirty="0">
                <a:solidFill>
                  <a:srgbClr val="D6E5EF"/>
                </a:solidFill>
                <a:latin typeface="Source Sans Pro" pitchFamily="34" charset="0"/>
                <a:ea typeface="Source Sans Pro" pitchFamily="34" charset="-122"/>
                <a:cs typeface="Source Sans Pro" pitchFamily="34" charset="-120"/>
              </a:rPr>
              <a:t>Thoroughly testing the application to ensure functionality, security, and performance before deploying it to the cloud platform.</a:t>
            </a:r>
            <a:endParaRPr lang="en-US" sz="135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97008" y="2869644"/>
            <a:ext cx="4980384" cy="2490192"/>
          </a:xfrm>
          <a:prstGeom prst="rect">
            <a:avLst/>
          </a:prstGeom>
        </p:spPr>
      </p:pic>
      <p:sp>
        <p:nvSpPr>
          <p:cNvPr id="6" name="Text 2"/>
          <p:cNvSpPr/>
          <p:nvPr/>
        </p:nvSpPr>
        <p:spPr>
          <a:xfrm>
            <a:off x="708541" y="1036320"/>
            <a:ext cx="5771674" cy="595432"/>
          </a:xfrm>
          <a:prstGeom prst="rect">
            <a:avLst/>
          </a:prstGeom>
          <a:noFill/>
          <a:ln/>
        </p:spPr>
        <p:txBody>
          <a:bodyPr wrap="none" rtlCol="0" anchor="t"/>
          <a:lstStyle/>
          <a:p>
            <a:pPr marL="0" indent="0">
              <a:lnSpc>
                <a:spcPts val="4689"/>
              </a:lnSpc>
              <a:buNone/>
            </a:pPr>
            <a:r>
              <a:rPr lang="en-US" sz="3751" dirty="0">
                <a:solidFill>
                  <a:srgbClr val="F98AC7"/>
                </a:solidFill>
                <a:latin typeface="Lora" pitchFamily="34" charset="0"/>
                <a:ea typeface="Lora" pitchFamily="34" charset="-122"/>
                <a:cs typeface="Lora" pitchFamily="34" charset="-120"/>
              </a:rPr>
              <a:t>Integrating HR Workflows</a:t>
            </a:r>
            <a:endParaRPr lang="en-US" sz="3751" dirty="0"/>
          </a:p>
        </p:txBody>
      </p:sp>
      <p:sp>
        <p:nvSpPr>
          <p:cNvPr id="7" name="Shape 3"/>
          <p:cNvSpPr/>
          <p:nvPr/>
        </p:nvSpPr>
        <p:spPr>
          <a:xfrm>
            <a:off x="708541" y="1935361"/>
            <a:ext cx="7726918" cy="5257800"/>
          </a:xfrm>
          <a:prstGeom prst="roundRect">
            <a:avLst>
              <a:gd name="adj" fmla="val 693"/>
            </a:avLst>
          </a:prstGeom>
          <a:noFill/>
          <a:ln w="7620">
            <a:solidFill>
              <a:srgbClr val="FFFFFF">
                <a:alpha val="24000"/>
              </a:srgbClr>
            </a:solidFill>
            <a:prstDash val="solid"/>
          </a:ln>
        </p:spPr>
      </p:sp>
      <p:sp>
        <p:nvSpPr>
          <p:cNvPr id="8" name="Shape 4"/>
          <p:cNvSpPr/>
          <p:nvPr/>
        </p:nvSpPr>
        <p:spPr>
          <a:xfrm>
            <a:off x="716161" y="1942981"/>
            <a:ext cx="7711678" cy="1229678"/>
          </a:xfrm>
          <a:prstGeom prst="rect">
            <a:avLst/>
          </a:prstGeom>
          <a:solidFill>
            <a:srgbClr val="FFFFFF">
              <a:alpha val="4000"/>
            </a:srgbClr>
          </a:solidFill>
          <a:ln/>
        </p:spPr>
      </p:sp>
      <p:sp>
        <p:nvSpPr>
          <p:cNvPr id="9" name="Text 5"/>
          <p:cNvSpPr/>
          <p:nvPr/>
        </p:nvSpPr>
        <p:spPr>
          <a:xfrm>
            <a:off x="918567" y="2072045"/>
            <a:ext cx="3447217" cy="323850"/>
          </a:xfrm>
          <a:prstGeom prst="rect">
            <a:avLst/>
          </a:prstGeom>
          <a:noFill/>
          <a:ln/>
        </p:spPr>
        <p:txBody>
          <a:bodyPr wrap="non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Recruitment</a:t>
            </a:r>
            <a:endParaRPr lang="en-US" sz="1594" dirty="0"/>
          </a:p>
        </p:txBody>
      </p:sp>
      <p:sp>
        <p:nvSpPr>
          <p:cNvPr id="10" name="Text 6"/>
          <p:cNvSpPr/>
          <p:nvPr/>
        </p:nvSpPr>
        <p:spPr>
          <a:xfrm>
            <a:off x="4778216" y="2072045"/>
            <a:ext cx="3447217" cy="971550"/>
          </a:xfrm>
          <a:prstGeom prst="rect">
            <a:avLst/>
          </a:prstGeom>
          <a:noFill/>
          <a:ln/>
        </p:spPr>
        <p:txBody>
          <a:bodyPr wrap="squar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Automating candidate screening, interview scheduling, and onboarding processes.</a:t>
            </a:r>
            <a:endParaRPr lang="en-US" sz="1594" dirty="0"/>
          </a:p>
        </p:txBody>
      </p:sp>
      <p:sp>
        <p:nvSpPr>
          <p:cNvPr id="11" name="Shape 7"/>
          <p:cNvSpPr/>
          <p:nvPr/>
        </p:nvSpPr>
        <p:spPr>
          <a:xfrm>
            <a:off x="716161" y="3172658"/>
            <a:ext cx="7711678" cy="1229678"/>
          </a:xfrm>
          <a:prstGeom prst="rect">
            <a:avLst/>
          </a:prstGeom>
          <a:solidFill>
            <a:srgbClr val="000000">
              <a:alpha val="4000"/>
            </a:srgbClr>
          </a:solidFill>
          <a:ln/>
        </p:spPr>
      </p:sp>
      <p:sp>
        <p:nvSpPr>
          <p:cNvPr id="12" name="Text 8"/>
          <p:cNvSpPr/>
          <p:nvPr/>
        </p:nvSpPr>
        <p:spPr>
          <a:xfrm>
            <a:off x="918567" y="3301722"/>
            <a:ext cx="3447217" cy="323850"/>
          </a:xfrm>
          <a:prstGeom prst="rect">
            <a:avLst/>
          </a:prstGeom>
          <a:noFill/>
          <a:ln/>
        </p:spPr>
        <p:txBody>
          <a:bodyPr wrap="non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Benefits Administration</a:t>
            </a:r>
            <a:endParaRPr lang="en-US" sz="1594" dirty="0"/>
          </a:p>
        </p:txBody>
      </p:sp>
      <p:sp>
        <p:nvSpPr>
          <p:cNvPr id="13" name="Text 9"/>
          <p:cNvSpPr/>
          <p:nvPr/>
        </p:nvSpPr>
        <p:spPr>
          <a:xfrm>
            <a:off x="4778216" y="3301722"/>
            <a:ext cx="3447217" cy="971550"/>
          </a:xfrm>
          <a:prstGeom prst="rect">
            <a:avLst/>
          </a:prstGeom>
          <a:noFill/>
          <a:ln/>
        </p:spPr>
        <p:txBody>
          <a:bodyPr wrap="squar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Integrating with third-party benefits providers to streamline enrollment, claims processing, and reporting.</a:t>
            </a:r>
            <a:endParaRPr lang="en-US" sz="1594" dirty="0"/>
          </a:p>
        </p:txBody>
      </p:sp>
      <p:sp>
        <p:nvSpPr>
          <p:cNvPr id="14" name="Shape 10"/>
          <p:cNvSpPr/>
          <p:nvPr/>
        </p:nvSpPr>
        <p:spPr>
          <a:xfrm>
            <a:off x="716161" y="4402336"/>
            <a:ext cx="7711678" cy="1553528"/>
          </a:xfrm>
          <a:prstGeom prst="rect">
            <a:avLst/>
          </a:prstGeom>
          <a:solidFill>
            <a:srgbClr val="FFFFFF">
              <a:alpha val="4000"/>
            </a:srgbClr>
          </a:solidFill>
          <a:ln/>
        </p:spPr>
      </p:sp>
      <p:sp>
        <p:nvSpPr>
          <p:cNvPr id="15" name="Text 11"/>
          <p:cNvSpPr/>
          <p:nvPr/>
        </p:nvSpPr>
        <p:spPr>
          <a:xfrm>
            <a:off x="918567" y="4531400"/>
            <a:ext cx="3447217" cy="323850"/>
          </a:xfrm>
          <a:prstGeom prst="rect">
            <a:avLst/>
          </a:prstGeom>
          <a:noFill/>
          <a:ln/>
        </p:spPr>
        <p:txBody>
          <a:bodyPr wrap="non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Performance Management</a:t>
            </a:r>
            <a:endParaRPr lang="en-US" sz="1594" dirty="0"/>
          </a:p>
        </p:txBody>
      </p:sp>
      <p:sp>
        <p:nvSpPr>
          <p:cNvPr id="16" name="Text 12"/>
          <p:cNvSpPr/>
          <p:nvPr/>
        </p:nvSpPr>
        <p:spPr>
          <a:xfrm>
            <a:off x="4778216" y="4531400"/>
            <a:ext cx="3447217" cy="1295400"/>
          </a:xfrm>
          <a:prstGeom prst="rect">
            <a:avLst/>
          </a:prstGeom>
          <a:noFill/>
          <a:ln/>
        </p:spPr>
        <p:txBody>
          <a:bodyPr wrap="squar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Connecting performance reviews to employee development plans, promoting continuous improvement and growth.</a:t>
            </a:r>
            <a:endParaRPr lang="en-US" sz="1594" dirty="0"/>
          </a:p>
        </p:txBody>
      </p:sp>
      <p:sp>
        <p:nvSpPr>
          <p:cNvPr id="17" name="Shape 13"/>
          <p:cNvSpPr/>
          <p:nvPr/>
        </p:nvSpPr>
        <p:spPr>
          <a:xfrm>
            <a:off x="716161" y="5955863"/>
            <a:ext cx="7711678" cy="1229678"/>
          </a:xfrm>
          <a:prstGeom prst="rect">
            <a:avLst/>
          </a:prstGeom>
          <a:solidFill>
            <a:srgbClr val="000000">
              <a:alpha val="4000"/>
            </a:srgbClr>
          </a:solidFill>
          <a:ln/>
        </p:spPr>
      </p:sp>
      <p:sp>
        <p:nvSpPr>
          <p:cNvPr id="18" name="Text 14"/>
          <p:cNvSpPr/>
          <p:nvPr/>
        </p:nvSpPr>
        <p:spPr>
          <a:xfrm>
            <a:off x="918567" y="6084927"/>
            <a:ext cx="3447217" cy="323850"/>
          </a:xfrm>
          <a:prstGeom prst="rect">
            <a:avLst/>
          </a:prstGeom>
          <a:noFill/>
          <a:ln/>
        </p:spPr>
        <p:txBody>
          <a:bodyPr wrap="non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Training &amp; Development</a:t>
            </a:r>
            <a:endParaRPr lang="en-US" sz="1594" dirty="0"/>
          </a:p>
        </p:txBody>
      </p:sp>
      <p:sp>
        <p:nvSpPr>
          <p:cNvPr id="19" name="Text 15"/>
          <p:cNvSpPr/>
          <p:nvPr/>
        </p:nvSpPr>
        <p:spPr>
          <a:xfrm>
            <a:off x="4778216" y="6084927"/>
            <a:ext cx="3447217" cy="971550"/>
          </a:xfrm>
          <a:prstGeom prst="rect">
            <a:avLst/>
          </a:prstGeom>
          <a:noFill/>
          <a:ln/>
        </p:spPr>
        <p:txBody>
          <a:bodyPr wrap="square" rtlCol="0" anchor="t"/>
          <a:lstStyle/>
          <a:p>
            <a:pPr marL="0" indent="0">
              <a:lnSpc>
                <a:spcPts val="2551"/>
              </a:lnSpc>
              <a:buNone/>
            </a:pPr>
            <a:r>
              <a:rPr lang="en-US" sz="1594" dirty="0">
                <a:solidFill>
                  <a:srgbClr val="D6E5EF"/>
                </a:solidFill>
                <a:latin typeface="Source Sans Pro" pitchFamily="34" charset="0"/>
                <a:ea typeface="Source Sans Pro" pitchFamily="34" charset="-122"/>
                <a:cs typeface="Source Sans Pro" pitchFamily="34" charset="-120"/>
              </a:rPr>
              <a:t>Integrating with learning management systems to deliver online training, track progress, and measure impact.</a:t>
            </a:r>
            <a:endParaRPr lang="en-US" sz="159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70748" y="2680692"/>
            <a:ext cx="4944904" cy="2868097"/>
          </a:xfrm>
          <a:prstGeom prst="rect">
            <a:avLst/>
          </a:prstGeom>
        </p:spPr>
      </p:pic>
      <p:sp>
        <p:nvSpPr>
          <p:cNvPr id="6" name="Text 2"/>
          <p:cNvSpPr/>
          <p:nvPr/>
        </p:nvSpPr>
        <p:spPr>
          <a:xfrm>
            <a:off x="6244233" y="940237"/>
            <a:ext cx="7628334" cy="1273493"/>
          </a:xfrm>
          <a:prstGeom prst="rect">
            <a:avLst/>
          </a:prstGeom>
          <a:noFill/>
          <a:ln/>
        </p:spPr>
        <p:txBody>
          <a:bodyPr wrap="square" rtlCol="0" anchor="t"/>
          <a:lstStyle/>
          <a:p>
            <a:pPr marL="0" indent="0">
              <a:lnSpc>
                <a:spcPts val="5014"/>
              </a:lnSpc>
              <a:buNone/>
            </a:pPr>
            <a:r>
              <a:rPr lang="en-US" sz="4012" dirty="0">
                <a:solidFill>
                  <a:srgbClr val="F98AC7"/>
                </a:solidFill>
                <a:latin typeface="Lora" pitchFamily="34" charset="0"/>
                <a:ea typeface="Lora" pitchFamily="34" charset="-122"/>
                <a:cs typeface="Lora" pitchFamily="34" charset="-120"/>
              </a:rPr>
              <a:t>Ensuring Scalability and Security</a:t>
            </a:r>
            <a:endParaRPr lang="en-US" sz="4012" dirty="0"/>
          </a:p>
        </p:txBody>
      </p:sp>
      <p:sp>
        <p:nvSpPr>
          <p:cNvPr id="7" name="Shape 3"/>
          <p:cNvSpPr/>
          <p:nvPr/>
        </p:nvSpPr>
        <p:spPr>
          <a:xfrm>
            <a:off x="6244233" y="2538413"/>
            <a:ext cx="3705939" cy="2267188"/>
          </a:xfrm>
          <a:prstGeom prst="roundRect">
            <a:avLst>
              <a:gd name="adj" fmla="val 1719"/>
            </a:avLst>
          </a:prstGeom>
          <a:solidFill>
            <a:srgbClr val="444752"/>
          </a:solidFill>
          <a:ln/>
        </p:spPr>
      </p:sp>
      <p:sp>
        <p:nvSpPr>
          <p:cNvPr id="8" name="Text 4"/>
          <p:cNvSpPr/>
          <p:nvPr/>
        </p:nvSpPr>
        <p:spPr>
          <a:xfrm>
            <a:off x="6460688" y="2754868"/>
            <a:ext cx="2547342" cy="318492"/>
          </a:xfrm>
          <a:prstGeom prst="rect">
            <a:avLst/>
          </a:prstGeom>
          <a:noFill/>
          <a:ln/>
        </p:spPr>
        <p:txBody>
          <a:bodyPr wrap="none" rtlCol="0" anchor="t"/>
          <a:lstStyle/>
          <a:p>
            <a:pPr marL="0" indent="0">
              <a:lnSpc>
                <a:spcPts val="2507"/>
              </a:lnSpc>
              <a:buNone/>
            </a:pPr>
            <a:r>
              <a:rPr lang="en-US" sz="2006" dirty="0">
                <a:solidFill>
                  <a:srgbClr val="D6E5EF"/>
                </a:solidFill>
                <a:latin typeface="Lora" pitchFamily="34" charset="0"/>
                <a:ea typeface="Lora" pitchFamily="34" charset="-122"/>
                <a:cs typeface="Lora" pitchFamily="34" charset="-120"/>
              </a:rPr>
              <a:t>Scalability</a:t>
            </a:r>
            <a:endParaRPr lang="en-US" sz="2006" dirty="0"/>
          </a:p>
        </p:txBody>
      </p:sp>
      <p:sp>
        <p:nvSpPr>
          <p:cNvPr id="9" name="Text 5"/>
          <p:cNvSpPr/>
          <p:nvPr/>
        </p:nvSpPr>
        <p:spPr>
          <a:xfrm>
            <a:off x="6460688" y="3203258"/>
            <a:ext cx="3273028" cy="1039416"/>
          </a:xfrm>
          <a:prstGeom prst="rect">
            <a:avLst/>
          </a:prstGeom>
          <a:noFill/>
          <a:ln/>
        </p:spPr>
        <p:txBody>
          <a:bodyPr wrap="square" rtlCol="0" anchor="t"/>
          <a:lstStyle/>
          <a:p>
            <a:pPr marL="0" indent="0">
              <a:lnSpc>
                <a:spcPts val="2728"/>
              </a:lnSpc>
              <a:buNone/>
            </a:pPr>
            <a:r>
              <a:rPr lang="en-US" sz="1705" dirty="0">
                <a:solidFill>
                  <a:srgbClr val="D6E5EF"/>
                </a:solidFill>
                <a:latin typeface="Source Sans Pro" pitchFamily="34" charset="0"/>
                <a:ea typeface="Source Sans Pro" pitchFamily="34" charset="-122"/>
                <a:cs typeface="Source Sans Pro" pitchFamily="34" charset="-120"/>
              </a:rPr>
              <a:t>The system must be able to handle increasing workloads and user traffic as the organization grows.</a:t>
            </a:r>
            <a:endParaRPr lang="en-US" sz="1705" dirty="0"/>
          </a:p>
        </p:txBody>
      </p:sp>
      <p:sp>
        <p:nvSpPr>
          <p:cNvPr id="10" name="Shape 6"/>
          <p:cNvSpPr/>
          <p:nvPr/>
        </p:nvSpPr>
        <p:spPr>
          <a:xfrm>
            <a:off x="10166628" y="2538413"/>
            <a:ext cx="3705939" cy="2267188"/>
          </a:xfrm>
          <a:prstGeom prst="roundRect">
            <a:avLst>
              <a:gd name="adj" fmla="val 1719"/>
            </a:avLst>
          </a:prstGeom>
          <a:solidFill>
            <a:srgbClr val="444752"/>
          </a:solidFill>
          <a:ln/>
        </p:spPr>
      </p:sp>
      <p:sp>
        <p:nvSpPr>
          <p:cNvPr id="11" name="Text 7"/>
          <p:cNvSpPr/>
          <p:nvPr/>
        </p:nvSpPr>
        <p:spPr>
          <a:xfrm>
            <a:off x="10383083" y="2754868"/>
            <a:ext cx="2547342" cy="318492"/>
          </a:xfrm>
          <a:prstGeom prst="rect">
            <a:avLst/>
          </a:prstGeom>
          <a:noFill/>
          <a:ln/>
        </p:spPr>
        <p:txBody>
          <a:bodyPr wrap="none" rtlCol="0" anchor="t"/>
          <a:lstStyle/>
          <a:p>
            <a:pPr marL="0" indent="0">
              <a:lnSpc>
                <a:spcPts val="2507"/>
              </a:lnSpc>
              <a:buNone/>
            </a:pPr>
            <a:r>
              <a:rPr lang="en-US" sz="2006" dirty="0">
                <a:solidFill>
                  <a:srgbClr val="D6E5EF"/>
                </a:solidFill>
                <a:latin typeface="Lora" pitchFamily="34" charset="0"/>
                <a:ea typeface="Lora" pitchFamily="34" charset="-122"/>
                <a:cs typeface="Lora" pitchFamily="34" charset="-120"/>
              </a:rPr>
              <a:t>Security</a:t>
            </a:r>
            <a:endParaRPr lang="en-US" sz="2006" dirty="0"/>
          </a:p>
        </p:txBody>
      </p:sp>
      <p:sp>
        <p:nvSpPr>
          <p:cNvPr id="12" name="Text 8"/>
          <p:cNvSpPr/>
          <p:nvPr/>
        </p:nvSpPr>
        <p:spPr>
          <a:xfrm>
            <a:off x="10383083" y="3203258"/>
            <a:ext cx="3273028" cy="1385888"/>
          </a:xfrm>
          <a:prstGeom prst="rect">
            <a:avLst/>
          </a:prstGeom>
          <a:noFill/>
          <a:ln/>
        </p:spPr>
        <p:txBody>
          <a:bodyPr wrap="square" rtlCol="0" anchor="t"/>
          <a:lstStyle/>
          <a:p>
            <a:pPr marL="0" indent="0">
              <a:lnSpc>
                <a:spcPts val="2728"/>
              </a:lnSpc>
              <a:buNone/>
            </a:pPr>
            <a:r>
              <a:rPr lang="en-US" sz="1705" dirty="0">
                <a:solidFill>
                  <a:srgbClr val="D6E5EF"/>
                </a:solidFill>
                <a:latin typeface="Source Sans Pro" pitchFamily="34" charset="0"/>
                <a:ea typeface="Source Sans Pro" pitchFamily="34" charset="-122"/>
                <a:cs typeface="Source Sans Pro" pitchFamily="34" charset="-120"/>
              </a:rPr>
              <a:t>Implementing strong authentication, authorization, and data encryption measures to protect sensitive HR information.</a:t>
            </a:r>
            <a:endParaRPr lang="en-US" sz="1705" dirty="0"/>
          </a:p>
        </p:txBody>
      </p:sp>
      <p:sp>
        <p:nvSpPr>
          <p:cNvPr id="13" name="Shape 9"/>
          <p:cNvSpPr/>
          <p:nvPr/>
        </p:nvSpPr>
        <p:spPr>
          <a:xfrm>
            <a:off x="6244233" y="5022056"/>
            <a:ext cx="3705939" cy="2267188"/>
          </a:xfrm>
          <a:prstGeom prst="roundRect">
            <a:avLst>
              <a:gd name="adj" fmla="val 1719"/>
            </a:avLst>
          </a:prstGeom>
          <a:solidFill>
            <a:srgbClr val="444752"/>
          </a:solidFill>
          <a:ln/>
        </p:spPr>
      </p:sp>
      <p:sp>
        <p:nvSpPr>
          <p:cNvPr id="14" name="Text 10"/>
          <p:cNvSpPr/>
          <p:nvPr/>
        </p:nvSpPr>
        <p:spPr>
          <a:xfrm>
            <a:off x="6460688" y="5238512"/>
            <a:ext cx="2547342" cy="318492"/>
          </a:xfrm>
          <a:prstGeom prst="rect">
            <a:avLst/>
          </a:prstGeom>
          <a:noFill/>
          <a:ln/>
        </p:spPr>
        <p:txBody>
          <a:bodyPr wrap="none" rtlCol="0" anchor="t"/>
          <a:lstStyle/>
          <a:p>
            <a:pPr marL="0" indent="0">
              <a:lnSpc>
                <a:spcPts val="2507"/>
              </a:lnSpc>
              <a:buNone/>
            </a:pPr>
            <a:r>
              <a:rPr lang="en-US" sz="2006" dirty="0">
                <a:solidFill>
                  <a:srgbClr val="D6E5EF"/>
                </a:solidFill>
                <a:latin typeface="Lora" pitchFamily="34" charset="0"/>
                <a:ea typeface="Lora" pitchFamily="34" charset="-122"/>
                <a:cs typeface="Lora" pitchFamily="34" charset="-120"/>
              </a:rPr>
              <a:t>Compliance</a:t>
            </a:r>
            <a:endParaRPr lang="en-US" sz="2006" dirty="0"/>
          </a:p>
        </p:txBody>
      </p:sp>
      <p:sp>
        <p:nvSpPr>
          <p:cNvPr id="15" name="Text 11"/>
          <p:cNvSpPr/>
          <p:nvPr/>
        </p:nvSpPr>
        <p:spPr>
          <a:xfrm>
            <a:off x="6460688" y="5686901"/>
            <a:ext cx="3273028" cy="1385888"/>
          </a:xfrm>
          <a:prstGeom prst="rect">
            <a:avLst/>
          </a:prstGeom>
          <a:noFill/>
          <a:ln/>
        </p:spPr>
        <p:txBody>
          <a:bodyPr wrap="square" rtlCol="0" anchor="t"/>
          <a:lstStyle/>
          <a:p>
            <a:pPr marL="0" indent="0">
              <a:lnSpc>
                <a:spcPts val="2728"/>
              </a:lnSpc>
              <a:buNone/>
            </a:pPr>
            <a:r>
              <a:rPr lang="en-US" sz="1705" dirty="0">
                <a:solidFill>
                  <a:srgbClr val="D6E5EF"/>
                </a:solidFill>
                <a:latin typeface="Source Sans Pro" pitchFamily="34" charset="0"/>
                <a:ea typeface="Source Sans Pro" pitchFamily="34" charset="-122"/>
                <a:cs typeface="Source Sans Pro" pitchFamily="34" charset="-120"/>
              </a:rPr>
              <a:t>Adhering to relevant privacy regulations and industry standards to ensure responsible data handling.</a:t>
            </a:r>
            <a:endParaRPr lang="en-US" sz="1705" dirty="0"/>
          </a:p>
        </p:txBody>
      </p:sp>
      <p:sp>
        <p:nvSpPr>
          <p:cNvPr id="16" name="Shape 12"/>
          <p:cNvSpPr/>
          <p:nvPr/>
        </p:nvSpPr>
        <p:spPr>
          <a:xfrm>
            <a:off x="10166628" y="5022056"/>
            <a:ext cx="3705939" cy="2267188"/>
          </a:xfrm>
          <a:prstGeom prst="roundRect">
            <a:avLst>
              <a:gd name="adj" fmla="val 1719"/>
            </a:avLst>
          </a:prstGeom>
          <a:solidFill>
            <a:srgbClr val="444752"/>
          </a:solidFill>
          <a:ln/>
        </p:spPr>
      </p:sp>
      <p:sp>
        <p:nvSpPr>
          <p:cNvPr id="17" name="Text 13"/>
          <p:cNvSpPr/>
          <p:nvPr/>
        </p:nvSpPr>
        <p:spPr>
          <a:xfrm>
            <a:off x="10383083" y="5238512"/>
            <a:ext cx="2547342" cy="318492"/>
          </a:xfrm>
          <a:prstGeom prst="rect">
            <a:avLst/>
          </a:prstGeom>
          <a:noFill/>
          <a:ln/>
        </p:spPr>
        <p:txBody>
          <a:bodyPr wrap="none" rtlCol="0" anchor="t"/>
          <a:lstStyle/>
          <a:p>
            <a:pPr marL="0" indent="0">
              <a:lnSpc>
                <a:spcPts val="2507"/>
              </a:lnSpc>
              <a:buNone/>
            </a:pPr>
            <a:r>
              <a:rPr lang="en-US" sz="2006" dirty="0">
                <a:solidFill>
                  <a:srgbClr val="D6E5EF"/>
                </a:solidFill>
                <a:latin typeface="Lora" pitchFamily="34" charset="0"/>
                <a:ea typeface="Lora" pitchFamily="34" charset="-122"/>
                <a:cs typeface="Lora" pitchFamily="34" charset="-120"/>
              </a:rPr>
              <a:t>Disaster Recovery</a:t>
            </a:r>
            <a:endParaRPr lang="en-US" sz="2006" dirty="0"/>
          </a:p>
        </p:txBody>
      </p:sp>
      <p:sp>
        <p:nvSpPr>
          <p:cNvPr id="18" name="Text 14"/>
          <p:cNvSpPr/>
          <p:nvPr/>
        </p:nvSpPr>
        <p:spPr>
          <a:xfrm>
            <a:off x="10383083" y="5686901"/>
            <a:ext cx="3273028" cy="1385888"/>
          </a:xfrm>
          <a:prstGeom prst="rect">
            <a:avLst/>
          </a:prstGeom>
          <a:noFill/>
          <a:ln/>
        </p:spPr>
        <p:txBody>
          <a:bodyPr wrap="square" rtlCol="0" anchor="t"/>
          <a:lstStyle/>
          <a:p>
            <a:pPr marL="0" indent="0">
              <a:lnSpc>
                <a:spcPts val="2728"/>
              </a:lnSpc>
              <a:buNone/>
            </a:pPr>
            <a:r>
              <a:rPr lang="en-US" sz="1705" dirty="0">
                <a:solidFill>
                  <a:srgbClr val="D6E5EF"/>
                </a:solidFill>
                <a:latin typeface="Source Sans Pro" pitchFamily="34" charset="0"/>
                <a:ea typeface="Source Sans Pro" pitchFamily="34" charset="-122"/>
                <a:cs typeface="Source Sans Pro" pitchFamily="34" charset="-120"/>
              </a:rPr>
              <a:t>Creating backups and redundancy plans to ensure system availability in case of unexpected outages or disasters.</a:t>
            </a:r>
            <a:endParaRPr lang="en-US" sz="170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83077" y="2800112"/>
            <a:ext cx="5008245" cy="2629376"/>
          </a:xfrm>
          <a:prstGeom prst="rect">
            <a:avLst/>
          </a:prstGeom>
        </p:spPr>
      </p:pic>
      <p:sp>
        <p:nvSpPr>
          <p:cNvPr id="6" name="Text 2"/>
          <p:cNvSpPr/>
          <p:nvPr/>
        </p:nvSpPr>
        <p:spPr>
          <a:xfrm>
            <a:off x="669250" y="986671"/>
            <a:ext cx="7805499" cy="1124664"/>
          </a:xfrm>
          <a:prstGeom prst="rect">
            <a:avLst/>
          </a:prstGeom>
          <a:noFill/>
          <a:ln/>
        </p:spPr>
        <p:txBody>
          <a:bodyPr wrap="square" rtlCol="0" anchor="t"/>
          <a:lstStyle/>
          <a:p>
            <a:pPr marL="0" indent="0">
              <a:lnSpc>
                <a:spcPts val="4428"/>
              </a:lnSpc>
              <a:buNone/>
            </a:pPr>
            <a:r>
              <a:rPr lang="en-US" sz="3543" dirty="0">
                <a:solidFill>
                  <a:srgbClr val="F98AC7"/>
                </a:solidFill>
                <a:latin typeface="Lora" pitchFamily="34" charset="0"/>
                <a:ea typeface="Lora" pitchFamily="34" charset="-122"/>
                <a:cs typeface="Lora" pitchFamily="34" charset="-120"/>
              </a:rPr>
              <a:t>Deploying and Maintaining the System</a:t>
            </a:r>
            <a:endParaRPr lang="en-US" sz="3543" dirty="0"/>
          </a:p>
        </p:txBody>
      </p:sp>
      <p:pic>
        <p:nvPicPr>
          <p:cNvPr id="7" name="Image 2" descr="preencoded.png"/>
          <p:cNvPicPr>
            <a:picLocks noChangeAspect="1"/>
          </p:cNvPicPr>
          <p:nvPr/>
        </p:nvPicPr>
        <p:blipFill>
          <a:blip r:embed="rId5"/>
          <a:stretch>
            <a:fillRect/>
          </a:stretch>
        </p:blipFill>
        <p:spPr>
          <a:xfrm>
            <a:off x="669250" y="2398157"/>
            <a:ext cx="478036" cy="478036"/>
          </a:xfrm>
          <a:prstGeom prst="rect">
            <a:avLst/>
          </a:prstGeom>
        </p:spPr>
      </p:pic>
      <p:sp>
        <p:nvSpPr>
          <p:cNvPr id="8" name="Text 3"/>
          <p:cNvSpPr/>
          <p:nvPr/>
        </p:nvSpPr>
        <p:spPr>
          <a:xfrm>
            <a:off x="669250" y="3067407"/>
            <a:ext cx="2249567" cy="281107"/>
          </a:xfrm>
          <a:prstGeom prst="rect">
            <a:avLst/>
          </a:prstGeom>
          <a:noFill/>
          <a:ln/>
        </p:spPr>
        <p:txBody>
          <a:bodyPr wrap="none" rtlCol="0" anchor="t"/>
          <a:lstStyle/>
          <a:p>
            <a:pPr marL="0" indent="0" algn="l">
              <a:lnSpc>
                <a:spcPts val="2214"/>
              </a:lnSpc>
              <a:buNone/>
            </a:pPr>
            <a:r>
              <a:rPr lang="en-US" sz="1771" dirty="0">
                <a:solidFill>
                  <a:srgbClr val="D6E5EF"/>
                </a:solidFill>
                <a:latin typeface="Lora" pitchFamily="34" charset="0"/>
                <a:ea typeface="Lora" pitchFamily="34" charset="-122"/>
                <a:cs typeface="Lora" pitchFamily="34" charset="-120"/>
              </a:rPr>
              <a:t>Deployment</a:t>
            </a:r>
            <a:endParaRPr lang="en-US" sz="1771" dirty="0"/>
          </a:p>
        </p:txBody>
      </p:sp>
      <p:sp>
        <p:nvSpPr>
          <p:cNvPr id="9" name="Text 4"/>
          <p:cNvSpPr/>
          <p:nvPr/>
        </p:nvSpPr>
        <p:spPr>
          <a:xfrm>
            <a:off x="669250" y="3463171"/>
            <a:ext cx="3759279" cy="1223486"/>
          </a:xfrm>
          <a:prstGeom prst="rect">
            <a:avLst/>
          </a:prstGeom>
          <a:noFill/>
          <a:ln/>
        </p:spPr>
        <p:txBody>
          <a:bodyPr wrap="square" rtlCol="0" anchor="t"/>
          <a:lstStyle/>
          <a:p>
            <a:pPr marL="0" indent="0" algn="l">
              <a:lnSpc>
                <a:spcPts val="2409"/>
              </a:lnSpc>
              <a:buNone/>
            </a:pPr>
            <a:r>
              <a:rPr lang="en-US" sz="1506" dirty="0">
                <a:solidFill>
                  <a:srgbClr val="D6E5EF"/>
                </a:solidFill>
                <a:latin typeface="Source Sans Pro" pitchFamily="34" charset="0"/>
                <a:ea typeface="Source Sans Pro" pitchFamily="34" charset="-122"/>
                <a:cs typeface="Source Sans Pro" pitchFamily="34" charset="-120"/>
              </a:rPr>
              <a:t>Deploying the application to the chosen cloud platform, configuring server settings, and ensuring seamless integration with existing systems.</a:t>
            </a:r>
            <a:endParaRPr lang="en-US" sz="1506" dirty="0"/>
          </a:p>
        </p:txBody>
      </p:sp>
      <p:pic>
        <p:nvPicPr>
          <p:cNvPr id="10" name="Image 3" descr="preencoded.png"/>
          <p:cNvPicPr>
            <a:picLocks noChangeAspect="1"/>
          </p:cNvPicPr>
          <p:nvPr/>
        </p:nvPicPr>
        <p:blipFill>
          <a:blip r:embed="rId6"/>
          <a:stretch>
            <a:fillRect/>
          </a:stretch>
        </p:blipFill>
        <p:spPr>
          <a:xfrm>
            <a:off x="4715351" y="2398157"/>
            <a:ext cx="478036" cy="478036"/>
          </a:xfrm>
          <a:prstGeom prst="rect">
            <a:avLst/>
          </a:prstGeom>
        </p:spPr>
      </p:pic>
      <p:sp>
        <p:nvSpPr>
          <p:cNvPr id="11" name="Text 5"/>
          <p:cNvSpPr/>
          <p:nvPr/>
        </p:nvSpPr>
        <p:spPr>
          <a:xfrm>
            <a:off x="4715351" y="3067407"/>
            <a:ext cx="2249567" cy="281107"/>
          </a:xfrm>
          <a:prstGeom prst="rect">
            <a:avLst/>
          </a:prstGeom>
          <a:noFill/>
          <a:ln/>
        </p:spPr>
        <p:txBody>
          <a:bodyPr wrap="none" rtlCol="0" anchor="t"/>
          <a:lstStyle/>
          <a:p>
            <a:pPr marL="0" indent="0" algn="l">
              <a:lnSpc>
                <a:spcPts val="2214"/>
              </a:lnSpc>
              <a:buNone/>
            </a:pPr>
            <a:r>
              <a:rPr lang="en-US" sz="1771" dirty="0">
                <a:solidFill>
                  <a:srgbClr val="D6E5EF"/>
                </a:solidFill>
                <a:latin typeface="Lora" pitchFamily="34" charset="0"/>
                <a:ea typeface="Lora" pitchFamily="34" charset="-122"/>
                <a:cs typeface="Lora" pitchFamily="34" charset="-120"/>
              </a:rPr>
              <a:t>Monitoring</a:t>
            </a:r>
            <a:endParaRPr lang="en-US" sz="1771" dirty="0"/>
          </a:p>
        </p:txBody>
      </p:sp>
      <p:sp>
        <p:nvSpPr>
          <p:cNvPr id="12" name="Text 6"/>
          <p:cNvSpPr/>
          <p:nvPr/>
        </p:nvSpPr>
        <p:spPr>
          <a:xfrm>
            <a:off x="4715351" y="3463171"/>
            <a:ext cx="3759398" cy="1223486"/>
          </a:xfrm>
          <a:prstGeom prst="rect">
            <a:avLst/>
          </a:prstGeom>
          <a:noFill/>
          <a:ln/>
        </p:spPr>
        <p:txBody>
          <a:bodyPr wrap="square" rtlCol="0" anchor="t"/>
          <a:lstStyle/>
          <a:p>
            <a:pPr marL="0" indent="0" algn="l">
              <a:lnSpc>
                <a:spcPts val="2409"/>
              </a:lnSpc>
              <a:buNone/>
            </a:pPr>
            <a:r>
              <a:rPr lang="en-US" sz="1506" dirty="0">
                <a:solidFill>
                  <a:srgbClr val="D6E5EF"/>
                </a:solidFill>
                <a:latin typeface="Source Sans Pro" pitchFamily="34" charset="0"/>
                <a:ea typeface="Source Sans Pro" pitchFamily="34" charset="-122"/>
                <a:cs typeface="Source Sans Pro" pitchFamily="34" charset="-120"/>
              </a:rPr>
              <a:t>Continuously monitoring system performance, identifying potential issues, and proactively addressing any problems to ensure optimal functionality.</a:t>
            </a:r>
            <a:endParaRPr lang="en-US" sz="1506" dirty="0"/>
          </a:p>
        </p:txBody>
      </p:sp>
      <p:pic>
        <p:nvPicPr>
          <p:cNvPr id="13" name="Image 4" descr="preencoded.png"/>
          <p:cNvPicPr>
            <a:picLocks noChangeAspect="1"/>
          </p:cNvPicPr>
          <p:nvPr/>
        </p:nvPicPr>
        <p:blipFill>
          <a:blip r:embed="rId7"/>
          <a:stretch>
            <a:fillRect/>
          </a:stretch>
        </p:blipFill>
        <p:spPr>
          <a:xfrm>
            <a:off x="669250" y="5260300"/>
            <a:ext cx="478036" cy="478036"/>
          </a:xfrm>
          <a:prstGeom prst="rect">
            <a:avLst/>
          </a:prstGeom>
        </p:spPr>
      </p:pic>
      <p:sp>
        <p:nvSpPr>
          <p:cNvPr id="14" name="Text 7"/>
          <p:cNvSpPr/>
          <p:nvPr/>
        </p:nvSpPr>
        <p:spPr>
          <a:xfrm>
            <a:off x="669250" y="5929551"/>
            <a:ext cx="2249567" cy="281107"/>
          </a:xfrm>
          <a:prstGeom prst="rect">
            <a:avLst/>
          </a:prstGeom>
          <a:noFill/>
          <a:ln/>
        </p:spPr>
        <p:txBody>
          <a:bodyPr wrap="none" rtlCol="0" anchor="t"/>
          <a:lstStyle/>
          <a:p>
            <a:pPr marL="0" indent="0" algn="l">
              <a:lnSpc>
                <a:spcPts val="2214"/>
              </a:lnSpc>
              <a:buNone/>
            </a:pPr>
            <a:r>
              <a:rPr lang="en-US" sz="1771" dirty="0">
                <a:solidFill>
                  <a:srgbClr val="D6E5EF"/>
                </a:solidFill>
                <a:latin typeface="Lora" pitchFamily="34" charset="0"/>
                <a:ea typeface="Lora" pitchFamily="34" charset="-122"/>
                <a:cs typeface="Lora" pitchFamily="34" charset="-120"/>
              </a:rPr>
              <a:t>Security Updates</a:t>
            </a:r>
            <a:endParaRPr lang="en-US" sz="1771" dirty="0"/>
          </a:p>
        </p:txBody>
      </p:sp>
      <p:sp>
        <p:nvSpPr>
          <p:cNvPr id="15" name="Text 8"/>
          <p:cNvSpPr/>
          <p:nvPr/>
        </p:nvSpPr>
        <p:spPr>
          <a:xfrm>
            <a:off x="669250" y="6325314"/>
            <a:ext cx="3759279" cy="917615"/>
          </a:xfrm>
          <a:prstGeom prst="rect">
            <a:avLst/>
          </a:prstGeom>
          <a:noFill/>
          <a:ln/>
        </p:spPr>
        <p:txBody>
          <a:bodyPr wrap="square" rtlCol="0" anchor="t"/>
          <a:lstStyle/>
          <a:p>
            <a:pPr marL="0" indent="0" algn="l">
              <a:lnSpc>
                <a:spcPts val="2409"/>
              </a:lnSpc>
              <a:buNone/>
            </a:pPr>
            <a:r>
              <a:rPr lang="en-US" sz="1506" dirty="0">
                <a:solidFill>
                  <a:srgbClr val="D6E5EF"/>
                </a:solidFill>
                <a:latin typeface="Source Sans Pro" pitchFamily="34" charset="0"/>
                <a:ea typeface="Source Sans Pro" pitchFamily="34" charset="-122"/>
                <a:cs typeface="Source Sans Pro" pitchFamily="34" charset="-120"/>
              </a:rPr>
              <a:t>Regularly patching and updating the system to protect against security vulnerabilities and maintain compliance with industry standards.</a:t>
            </a:r>
            <a:endParaRPr lang="en-US" sz="1506" dirty="0"/>
          </a:p>
        </p:txBody>
      </p:sp>
      <p:pic>
        <p:nvPicPr>
          <p:cNvPr id="16" name="Image 5" descr="preencoded.png"/>
          <p:cNvPicPr>
            <a:picLocks noChangeAspect="1"/>
          </p:cNvPicPr>
          <p:nvPr/>
        </p:nvPicPr>
        <p:blipFill>
          <a:blip r:embed="rId8"/>
          <a:stretch>
            <a:fillRect/>
          </a:stretch>
        </p:blipFill>
        <p:spPr>
          <a:xfrm>
            <a:off x="4715351" y="5260300"/>
            <a:ext cx="478036" cy="478036"/>
          </a:xfrm>
          <a:prstGeom prst="rect">
            <a:avLst/>
          </a:prstGeom>
        </p:spPr>
      </p:pic>
      <p:sp>
        <p:nvSpPr>
          <p:cNvPr id="17" name="Text 9"/>
          <p:cNvSpPr/>
          <p:nvPr/>
        </p:nvSpPr>
        <p:spPr>
          <a:xfrm>
            <a:off x="4715351" y="5929551"/>
            <a:ext cx="2249567" cy="281107"/>
          </a:xfrm>
          <a:prstGeom prst="rect">
            <a:avLst/>
          </a:prstGeom>
          <a:noFill/>
          <a:ln/>
        </p:spPr>
        <p:txBody>
          <a:bodyPr wrap="none" rtlCol="0" anchor="t"/>
          <a:lstStyle/>
          <a:p>
            <a:pPr marL="0" indent="0" algn="l">
              <a:lnSpc>
                <a:spcPts val="2214"/>
              </a:lnSpc>
              <a:buNone/>
            </a:pPr>
            <a:r>
              <a:rPr lang="en-US" sz="1771" dirty="0">
                <a:solidFill>
                  <a:srgbClr val="D6E5EF"/>
                </a:solidFill>
                <a:latin typeface="Lora" pitchFamily="34" charset="0"/>
                <a:ea typeface="Lora" pitchFamily="34" charset="-122"/>
                <a:cs typeface="Lora" pitchFamily="34" charset="-120"/>
              </a:rPr>
              <a:t>Support</a:t>
            </a:r>
            <a:endParaRPr lang="en-US" sz="1771" dirty="0"/>
          </a:p>
        </p:txBody>
      </p:sp>
      <p:sp>
        <p:nvSpPr>
          <p:cNvPr id="18" name="Text 10"/>
          <p:cNvSpPr/>
          <p:nvPr/>
        </p:nvSpPr>
        <p:spPr>
          <a:xfrm>
            <a:off x="4715351" y="6325314"/>
            <a:ext cx="3759398" cy="917615"/>
          </a:xfrm>
          <a:prstGeom prst="rect">
            <a:avLst/>
          </a:prstGeom>
          <a:noFill/>
          <a:ln/>
        </p:spPr>
        <p:txBody>
          <a:bodyPr wrap="square" rtlCol="0" anchor="t"/>
          <a:lstStyle/>
          <a:p>
            <a:pPr marL="0" indent="0" algn="l">
              <a:lnSpc>
                <a:spcPts val="2409"/>
              </a:lnSpc>
              <a:buNone/>
            </a:pPr>
            <a:r>
              <a:rPr lang="en-US" sz="1506" dirty="0">
                <a:solidFill>
                  <a:srgbClr val="D6E5EF"/>
                </a:solidFill>
                <a:latin typeface="Source Sans Pro" pitchFamily="34" charset="0"/>
                <a:ea typeface="Source Sans Pro" pitchFamily="34" charset="-122"/>
                <a:cs typeface="Source Sans Pro" pitchFamily="34" charset="-120"/>
              </a:rPr>
              <a:t>Providing ongoing support to HR users, troubleshooting issues, and ensuring the system meets their evolving needs.</a:t>
            </a:r>
            <a:endParaRPr lang="en-US" sz="150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20078" y="1316831"/>
            <a:ext cx="7471529" cy="521137"/>
          </a:xfrm>
          <a:prstGeom prst="rect">
            <a:avLst/>
          </a:prstGeom>
          <a:noFill/>
          <a:ln/>
        </p:spPr>
        <p:txBody>
          <a:bodyPr wrap="none" rtlCol="0" anchor="t"/>
          <a:lstStyle/>
          <a:p>
            <a:pPr marL="0" indent="0">
              <a:lnSpc>
                <a:spcPts val="4104"/>
              </a:lnSpc>
              <a:buNone/>
            </a:pPr>
            <a:r>
              <a:rPr lang="en-US" sz="3283" dirty="0">
                <a:solidFill>
                  <a:srgbClr val="F98AC7"/>
                </a:solidFill>
                <a:latin typeface="Lora" pitchFamily="34" charset="0"/>
                <a:ea typeface="Lora" pitchFamily="34" charset="-122"/>
                <a:cs typeface="Lora" pitchFamily="34" charset="-120"/>
              </a:rPr>
              <a:t>Deploying and Maintaining the System</a:t>
            </a:r>
            <a:endParaRPr lang="en-US" sz="3283" dirty="0"/>
          </a:p>
        </p:txBody>
      </p:sp>
      <p:sp>
        <p:nvSpPr>
          <p:cNvPr id="6" name="Text 3"/>
          <p:cNvSpPr/>
          <p:nvPr/>
        </p:nvSpPr>
        <p:spPr>
          <a:xfrm>
            <a:off x="620078" y="2103715"/>
            <a:ext cx="7903845" cy="850106"/>
          </a:xfrm>
          <a:prstGeom prst="rect">
            <a:avLst/>
          </a:prstGeom>
          <a:noFill/>
          <a:ln/>
        </p:spPr>
        <p:txBody>
          <a:bodyPr wrap="square" rtlCol="0" anchor="t"/>
          <a:lstStyle/>
          <a:p>
            <a:pPr marL="0" indent="0">
              <a:lnSpc>
                <a:spcPts val="2232"/>
              </a:lnSpc>
              <a:buNone/>
            </a:pPr>
            <a:r>
              <a:rPr lang="en-US" sz="1395" dirty="0">
                <a:solidFill>
                  <a:srgbClr val="D6E5EF"/>
                </a:solidFill>
                <a:latin typeface="Source Sans Pro" pitchFamily="34" charset="0"/>
                <a:ea typeface="Source Sans Pro" pitchFamily="34" charset="-122"/>
                <a:cs typeface="Source Sans Pro" pitchFamily="34" charset="-120"/>
              </a:rPr>
              <a:t>In this final step, we'll cover the key considerations for deploying the HR management system to the cloud and maintaining it over time. This includes setting up the production environment, automating deployments, and establishing ongoing monitoring and support processes.</a:t>
            </a:r>
            <a:endParaRPr lang="en-US" sz="1395" dirty="0"/>
          </a:p>
        </p:txBody>
      </p:sp>
      <p:sp>
        <p:nvSpPr>
          <p:cNvPr id="7" name="Text 4"/>
          <p:cNvSpPr/>
          <p:nvPr/>
        </p:nvSpPr>
        <p:spPr>
          <a:xfrm>
            <a:off x="620078" y="3330297"/>
            <a:ext cx="2346127" cy="625316"/>
          </a:xfrm>
          <a:prstGeom prst="rect">
            <a:avLst/>
          </a:prstGeom>
          <a:noFill/>
          <a:ln/>
        </p:spPr>
        <p:txBody>
          <a:bodyPr wrap="square" rtlCol="0" anchor="t"/>
          <a:lstStyle/>
          <a:p>
            <a:pPr marL="0" indent="0">
              <a:lnSpc>
                <a:spcPts val="2462"/>
              </a:lnSpc>
              <a:buNone/>
            </a:pPr>
            <a:r>
              <a:rPr lang="en-US" sz="1970" dirty="0">
                <a:solidFill>
                  <a:srgbClr val="F98AC7"/>
                </a:solidFill>
                <a:latin typeface="Lora" pitchFamily="34" charset="0"/>
                <a:ea typeface="Lora" pitchFamily="34" charset="-122"/>
                <a:cs typeface="Lora" pitchFamily="34" charset="-120"/>
              </a:rPr>
              <a:t>Production Deployment</a:t>
            </a:r>
            <a:endParaRPr lang="en-US" sz="1970" dirty="0"/>
          </a:p>
        </p:txBody>
      </p:sp>
      <p:sp>
        <p:nvSpPr>
          <p:cNvPr id="8" name="Text 5"/>
          <p:cNvSpPr/>
          <p:nvPr/>
        </p:nvSpPr>
        <p:spPr>
          <a:xfrm>
            <a:off x="620078" y="4132778"/>
            <a:ext cx="2346127" cy="850106"/>
          </a:xfrm>
          <a:prstGeom prst="rect">
            <a:avLst/>
          </a:prstGeom>
          <a:noFill/>
          <a:ln/>
        </p:spPr>
        <p:txBody>
          <a:bodyPr wrap="square" rtlCol="0" anchor="t"/>
          <a:lstStyle/>
          <a:p>
            <a:pPr marL="0" indent="0">
              <a:lnSpc>
                <a:spcPts val="2232"/>
              </a:lnSpc>
              <a:buNone/>
            </a:pPr>
            <a:r>
              <a:rPr lang="en-US" sz="1395" dirty="0">
                <a:solidFill>
                  <a:srgbClr val="D6E5EF"/>
                </a:solidFill>
                <a:latin typeface="Source Sans Pro" pitchFamily="34" charset="0"/>
                <a:ea typeface="Source Sans Pro" pitchFamily="34" charset="-122"/>
                <a:cs typeface="Source Sans Pro" pitchFamily="34" charset="-120"/>
              </a:rPr>
              <a:t>Create the cloud infrastructure and configure the application for production use.</a:t>
            </a:r>
            <a:endParaRPr lang="en-US" sz="1395" dirty="0"/>
          </a:p>
        </p:txBody>
      </p:sp>
      <p:sp>
        <p:nvSpPr>
          <p:cNvPr id="9" name="Text 6"/>
          <p:cNvSpPr/>
          <p:nvPr/>
        </p:nvSpPr>
        <p:spPr>
          <a:xfrm>
            <a:off x="3406021" y="3330297"/>
            <a:ext cx="2346127" cy="312658"/>
          </a:xfrm>
          <a:prstGeom prst="rect">
            <a:avLst/>
          </a:prstGeom>
          <a:noFill/>
          <a:ln/>
        </p:spPr>
        <p:txBody>
          <a:bodyPr wrap="none" rtlCol="0" anchor="t"/>
          <a:lstStyle/>
          <a:p>
            <a:pPr marL="0" indent="0">
              <a:lnSpc>
                <a:spcPts val="2462"/>
              </a:lnSpc>
              <a:buNone/>
            </a:pPr>
            <a:r>
              <a:rPr lang="en-US" sz="1970" dirty="0">
                <a:solidFill>
                  <a:srgbClr val="F98AC7"/>
                </a:solidFill>
                <a:latin typeface="Lora" pitchFamily="34" charset="0"/>
                <a:ea typeface="Lora" pitchFamily="34" charset="-122"/>
                <a:cs typeface="Lora" pitchFamily="34" charset="-120"/>
              </a:rPr>
              <a:t>Automation</a:t>
            </a:r>
            <a:endParaRPr lang="en-US" sz="1970" dirty="0"/>
          </a:p>
        </p:txBody>
      </p:sp>
      <p:sp>
        <p:nvSpPr>
          <p:cNvPr id="10" name="Text 7"/>
          <p:cNvSpPr/>
          <p:nvPr/>
        </p:nvSpPr>
        <p:spPr>
          <a:xfrm>
            <a:off x="3406021" y="3820120"/>
            <a:ext cx="2346127" cy="850106"/>
          </a:xfrm>
          <a:prstGeom prst="rect">
            <a:avLst/>
          </a:prstGeom>
          <a:noFill/>
          <a:ln/>
        </p:spPr>
        <p:txBody>
          <a:bodyPr wrap="square" rtlCol="0" anchor="t"/>
          <a:lstStyle/>
          <a:p>
            <a:pPr marL="0" indent="0">
              <a:lnSpc>
                <a:spcPts val="2232"/>
              </a:lnSpc>
              <a:buNone/>
            </a:pPr>
            <a:r>
              <a:rPr lang="en-US" sz="1395" dirty="0">
                <a:solidFill>
                  <a:srgbClr val="D6E5EF"/>
                </a:solidFill>
                <a:latin typeface="Source Sans Pro" pitchFamily="34" charset="0"/>
                <a:ea typeface="Source Sans Pro" pitchFamily="34" charset="-122"/>
                <a:cs typeface="Source Sans Pro" pitchFamily="34" charset="-120"/>
              </a:rPr>
              <a:t>Implement CI/CD pipelines to automate deployments and updates.</a:t>
            </a:r>
            <a:endParaRPr lang="en-US" sz="1395" dirty="0"/>
          </a:p>
        </p:txBody>
      </p:sp>
      <p:sp>
        <p:nvSpPr>
          <p:cNvPr id="11" name="Text 8"/>
          <p:cNvSpPr/>
          <p:nvPr/>
        </p:nvSpPr>
        <p:spPr>
          <a:xfrm>
            <a:off x="6191964" y="3330297"/>
            <a:ext cx="2346127" cy="625316"/>
          </a:xfrm>
          <a:prstGeom prst="rect">
            <a:avLst/>
          </a:prstGeom>
          <a:noFill/>
          <a:ln/>
        </p:spPr>
        <p:txBody>
          <a:bodyPr wrap="square" rtlCol="0" anchor="t"/>
          <a:lstStyle/>
          <a:p>
            <a:pPr marL="0" indent="0">
              <a:lnSpc>
                <a:spcPts val="2462"/>
              </a:lnSpc>
              <a:buNone/>
            </a:pPr>
            <a:r>
              <a:rPr lang="en-US" sz="1970" dirty="0">
                <a:solidFill>
                  <a:srgbClr val="F98AC7"/>
                </a:solidFill>
                <a:latin typeface="Lora" pitchFamily="34" charset="0"/>
                <a:ea typeface="Lora" pitchFamily="34" charset="-122"/>
                <a:cs typeface="Lora" pitchFamily="34" charset="-120"/>
              </a:rPr>
              <a:t>Monitoring &amp; Support</a:t>
            </a:r>
            <a:endParaRPr lang="en-US" sz="1970" dirty="0"/>
          </a:p>
        </p:txBody>
      </p:sp>
      <p:sp>
        <p:nvSpPr>
          <p:cNvPr id="12" name="Text 9"/>
          <p:cNvSpPr/>
          <p:nvPr/>
        </p:nvSpPr>
        <p:spPr>
          <a:xfrm>
            <a:off x="6191964" y="4132778"/>
            <a:ext cx="2346127" cy="850106"/>
          </a:xfrm>
          <a:prstGeom prst="rect">
            <a:avLst/>
          </a:prstGeom>
          <a:noFill/>
          <a:ln/>
        </p:spPr>
        <p:txBody>
          <a:bodyPr wrap="square" rtlCol="0" anchor="t"/>
          <a:lstStyle/>
          <a:p>
            <a:pPr marL="0" indent="0">
              <a:lnSpc>
                <a:spcPts val="2232"/>
              </a:lnSpc>
              <a:buNone/>
            </a:pPr>
            <a:r>
              <a:rPr lang="en-US" sz="1395" dirty="0">
                <a:solidFill>
                  <a:srgbClr val="D6E5EF"/>
                </a:solidFill>
                <a:latin typeface="Source Sans Pro" pitchFamily="34" charset="0"/>
                <a:ea typeface="Source Sans Pro" pitchFamily="34" charset="-122"/>
                <a:cs typeface="Source Sans Pro" pitchFamily="34" charset="-120"/>
              </a:rPr>
              <a:t>Set up monitoring, alerting, and support processes to maintain the system.</a:t>
            </a:r>
            <a:endParaRPr lang="en-US" sz="1395" dirty="0"/>
          </a:p>
        </p:txBody>
      </p:sp>
      <p:sp>
        <p:nvSpPr>
          <p:cNvPr id="13" name="Shape 10"/>
          <p:cNvSpPr/>
          <p:nvPr/>
        </p:nvSpPr>
        <p:spPr>
          <a:xfrm>
            <a:off x="620078" y="5341620"/>
            <a:ext cx="7903845" cy="1571149"/>
          </a:xfrm>
          <a:prstGeom prst="roundRect">
            <a:avLst>
              <a:gd name="adj" fmla="val 2030"/>
            </a:avLst>
          </a:prstGeom>
          <a:solidFill>
            <a:srgbClr val="444752"/>
          </a:solidFill>
          <a:ln/>
        </p:spPr>
      </p:sp>
      <p:sp>
        <p:nvSpPr>
          <p:cNvPr id="14" name="Text 11"/>
          <p:cNvSpPr/>
          <p:nvPr/>
        </p:nvSpPr>
        <p:spPr>
          <a:xfrm>
            <a:off x="797243" y="5518785"/>
            <a:ext cx="2084665" cy="260509"/>
          </a:xfrm>
          <a:prstGeom prst="rect">
            <a:avLst/>
          </a:prstGeom>
          <a:noFill/>
          <a:ln/>
        </p:spPr>
        <p:txBody>
          <a:bodyPr wrap="none" rtlCol="0" anchor="t"/>
          <a:lstStyle/>
          <a:p>
            <a:pPr marL="0" indent="0">
              <a:lnSpc>
                <a:spcPts val="2052"/>
              </a:lnSpc>
              <a:buNone/>
            </a:pPr>
            <a:r>
              <a:rPr lang="en-US" sz="1641" dirty="0">
                <a:solidFill>
                  <a:srgbClr val="D6E5EF"/>
                </a:solidFill>
                <a:latin typeface="Lora" pitchFamily="34" charset="0"/>
                <a:ea typeface="Lora" pitchFamily="34" charset="-122"/>
                <a:cs typeface="Lora" pitchFamily="34" charset="-120"/>
              </a:rPr>
              <a:t>Conclusion</a:t>
            </a:r>
            <a:endParaRPr lang="en-US" sz="1641" dirty="0"/>
          </a:p>
        </p:txBody>
      </p:sp>
      <p:sp>
        <p:nvSpPr>
          <p:cNvPr id="15" name="Text 12"/>
          <p:cNvSpPr/>
          <p:nvPr/>
        </p:nvSpPr>
        <p:spPr>
          <a:xfrm>
            <a:off x="797243" y="5885498"/>
            <a:ext cx="7549515" cy="850106"/>
          </a:xfrm>
          <a:prstGeom prst="rect">
            <a:avLst/>
          </a:prstGeom>
          <a:noFill/>
          <a:ln/>
        </p:spPr>
        <p:txBody>
          <a:bodyPr wrap="square" rtlCol="0" anchor="t"/>
          <a:lstStyle/>
          <a:p>
            <a:pPr marL="0" indent="0">
              <a:lnSpc>
                <a:spcPts val="2232"/>
              </a:lnSpc>
              <a:buNone/>
            </a:pPr>
            <a:r>
              <a:rPr lang="en-US" sz="1395" dirty="0">
                <a:solidFill>
                  <a:srgbClr val="D6E5EF"/>
                </a:solidFill>
                <a:latin typeface="Source Sans Pro" pitchFamily="34" charset="0"/>
                <a:ea typeface="Source Sans Pro" pitchFamily="34" charset="-122"/>
                <a:cs typeface="Source Sans Pro" pitchFamily="34" charset="-120"/>
              </a:rPr>
              <a:t>By following these deployment and maintenance best practices, your organization can successfully operate the HR management system on the cloud. This will enable ongoing optimization and evolution of your HR processes and employee experiences.</a:t>
            </a:r>
            <a:endParaRPr lang="en-US" sz="139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806</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Harsha Vardhan</cp:lastModifiedBy>
  <cp:revision>2</cp:revision>
  <dcterms:created xsi:type="dcterms:W3CDTF">2024-07-29T06:50:49Z</dcterms:created>
  <dcterms:modified xsi:type="dcterms:W3CDTF">2024-07-29T06:53:15Z</dcterms:modified>
</cp:coreProperties>
</file>